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0"/>
  </p:notesMasterIdLst>
  <p:sldIdLst>
    <p:sldId id="305" r:id="rId2"/>
    <p:sldId id="307" r:id="rId3"/>
    <p:sldId id="308" r:id="rId4"/>
    <p:sldId id="309" r:id="rId5"/>
    <p:sldId id="312" r:id="rId6"/>
    <p:sldId id="313" r:id="rId7"/>
    <p:sldId id="314" r:id="rId8"/>
    <p:sldId id="324" r:id="rId9"/>
    <p:sldId id="315" r:id="rId10"/>
    <p:sldId id="316" r:id="rId11"/>
    <p:sldId id="325" r:id="rId12"/>
    <p:sldId id="317" r:id="rId13"/>
    <p:sldId id="318" r:id="rId14"/>
    <p:sldId id="319" r:id="rId15"/>
    <p:sldId id="320" r:id="rId16"/>
    <p:sldId id="321" r:id="rId17"/>
    <p:sldId id="322" r:id="rId18"/>
    <p:sldId id="323" r:id="rId19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21"/>
      <p:bold r:id="rId22"/>
      <p:italic r:id="rId23"/>
      <p:boldItalic r:id="rId24"/>
    </p:embeddedFont>
    <p:embeddedFont>
      <p:font typeface="Barlow Semi Condensed Medium" panose="00000606000000000000" pitchFamily="2" charset="0"/>
      <p:regular r:id="rId25"/>
      <p:bold r:id="rId26"/>
      <p:italic r:id="rId27"/>
      <p:boldItalic r:id="rId28"/>
    </p:embeddedFont>
    <p:embeddedFont>
      <p:font typeface="Fjalla One" panose="02000506040000020004" pitchFamily="2" charset="0"/>
      <p:regular r:id="rId29"/>
    </p:embeddedFont>
    <p:embeddedFont>
      <p:font typeface="Roboto Condensed Light" panose="02000000000000000000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4949"/>
    <a:srgbClr val="7759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058992-B1DC-423F-9DD2-9B87FDF69048}">
  <a:tblStyle styleId="{E6058992-B1DC-423F-9DD2-9B87FDF6904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111" autoAdjust="0"/>
  </p:normalViewPr>
  <p:slideViewPr>
    <p:cSldViewPr snapToGrid="0">
      <p:cViewPr varScale="1">
        <p:scale>
          <a:sx n="127" d="100"/>
          <a:sy n="127" d="100"/>
        </p:scale>
        <p:origin x="147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71EDAB-3924-4A98-B443-03CEE6ABB6BA}" type="doc">
      <dgm:prSet loTypeId="urn:microsoft.com/office/officeart/2005/8/layout/process4" loCatId="process" qsTypeId="urn:microsoft.com/office/officeart/2005/8/quickstyle/simple2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E5DDCDF-4AC1-4861-B59A-8DF9AF1F4464}">
      <dgm:prSet/>
      <dgm:spPr>
        <a:ln w="19050">
          <a:solidFill>
            <a:schemeClr val="bg1"/>
          </a:solidFill>
        </a:ln>
      </dgm:spPr>
      <dgm:t>
        <a:bodyPr/>
        <a:lstStyle/>
        <a:p>
          <a:r>
            <a:rPr lang="bg-BG" dirty="0"/>
            <a:t>Преглед и сравнителен анализ на съществуващи онлайн системи за автоматизирана оценка на програмен код</a:t>
          </a:r>
          <a:endParaRPr lang="en-US" dirty="0"/>
        </a:p>
      </dgm:t>
    </dgm:pt>
    <dgm:pt modelId="{2E990770-6E6D-4D16-887F-2E7C8BDB852D}" type="parTrans" cxnId="{0A7F2CA5-D435-4736-BA5C-8063FC822F96}">
      <dgm:prSet/>
      <dgm:spPr/>
      <dgm:t>
        <a:bodyPr/>
        <a:lstStyle/>
        <a:p>
          <a:endParaRPr lang="en-US"/>
        </a:p>
      </dgm:t>
    </dgm:pt>
    <dgm:pt modelId="{D5BEBF81-F3B9-419A-97B2-DFB2A3616CE8}" type="sibTrans" cxnId="{0A7F2CA5-D435-4736-BA5C-8063FC822F96}">
      <dgm:prSet/>
      <dgm:spPr/>
      <dgm:t>
        <a:bodyPr/>
        <a:lstStyle/>
        <a:p>
          <a:endParaRPr lang="en-US"/>
        </a:p>
      </dgm:t>
    </dgm:pt>
    <dgm:pt modelId="{CA098512-B2D6-45FC-9BF2-BD887FFC389F}">
      <dgm:prSet/>
      <dgm:spPr>
        <a:ln w="19050">
          <a:solidFill>
            <a:schemeClr val="bg1"/>
          </a:solidFill>
        </a:ln>
      </dgm:spPr>
      <dgm:t>
        <a:bodyPr/>
        <a:lstStyle/>
        <a:p>
          <a:r>
            <a:rPr lang="bg-BG" dirty="0"/>
            <a:t>Анализиране </a:t>
          </a:r>
          <a:r>
            <a:rPr lang="bg-BG"/>
            <a:t>и проектиране на </a:t>
          </a:r>
          <a:r>
            <a:rPr lang="bg-BG" dirty="0"/>
            <a:t>пилотната система</a:t>
          </a:r>
          <a:endParaRPr lang="en-US" dirty="0"/>
        </a:p>
      </dgm:t>
    </dgm:pt>
    <dgm:pt modelId="{7C9C8215-49AC-47E0-A53F-06DB3BA044D7}" type="parTrans" cxnId="{40787254-E815-4E77-A6EA-E79469B2BA95}">
      <dgm:prSet/>
      <dgm:spPr/>
      <dgm:t>
        <a:bodyPr/>
        <a:lstStyle/>
        <a:p>
          <a:endParaRPr lang="en-US"/>
        </a:p>
      </dgm:t>
    </dgm:pt>
    <dgm:pt modelId="{EBD8FFC7-5044-4E4C-89DE-B50A7A786B48}" type="sibTrans" cxnId="{40787254-E815-4E77-A6EA-E79469B2BA95}">
      <dgm:prSet/>
      <dgm:spPr/>
      <dgm:t>
        <a:bodyPr/>
        <a:lstStyle/>
        <a:p>
          <a:endParaRPr lang="en-US"/>
        </a:p>
      </dgm:t>
    </dgm:pt>
    <dgm:pt modelId="{37F90E4E-8EFE-4355-848B-956CD31F94E6}">
      <dgm:prSet/>
      <dgm:spPr>
        <a:solidFill>
          <a:schemeClr val="accent3">
            <a:lumMod val="25000"/>
          </a:schemeClr>
        </a:solidFill>
        <a:ln w="19050">
          <a:solidFill>
            <a:schemeClr val="bg1"/>
          </a:solidFill>
        </a:ln>
      </dgm:spPr>
      <dgm:t>
        <a:bodyPr/>
        <a:lstStyle/>
        <a:p>
          <a:r>
            <a:rPr lang="bg-BG" noProof="0" dirty="0"/>
            <a:t>Разработка, тестване и оценка на пилотна система</a:t>
          </a:r>
        </a:p>
      </dgm:t>
    </dgm:pt>
    <dgm:pt modelId="{84380EC1-D02E-483B-9C99-8343D4EE877F}" type="parTrans" cxnId="{9F97A16D-47E5-4E56-86F7-F919EAF76FC8}">
      <dgm:prSet/>
      <dgm:spPr/>
      <dgm:t>
        <a:bodyPr/>
        <a:lstStyle/>
        <a:p>
          <a:endParaRPr lang="en-US"/>
        </a:p>
      </dgm:t>
    </dgm:pt>
    <dgm:pt modelId="{DD32F4A4-08BA-4DA9-A856-696F41718C7A}" type="sibTrans" cxnId="{9F97A16D-47E5-4E56-86F7-F919EAF76FC8}">
      <dgm:prSet/>
      <dgm:spPr/>
      <dgm:t>
        <a:bodyPr/>
        <a:lstStyle/>
        <a:p>
          <a:endParaRPr lang="en-US"/>
        </a:p>
      </dgm:t>
    </dgm:pt>
    <dgm:pt modelId="{8DBCEC5D-51E0-4579-9CBC-0B29AC4555A4}" type="pres">
      <dgm:prSet presAssocID="{CA71EDAB-3924-4A98-B443-03CEE6ABB6BA}" presName="Name0" presStyleCnt="0">
        <dgm:presLayoutVars>
          <dgm:dir/>
          <dgm:animLvl val="lvl"/>
          <dgm:resizeHandles val="exact"/>
        </dgm:presLayoutVars>
      </dgm:prSet>
      <dgm:spPr/>
    </dgm:pt>
    <dgm:pt modelId="{F473D9BC-5A1D-433F-BEEC-D29F18C16441}" type="pres">
      <dgm:prSet presAssocID="{37F90E4E-8EFE-4355-848B-956CD31F94E6}" presName="boxAndChildren" presStyleCnt="0"/>
      <dgm:spPr/>
    </dgm:pt>
    <dgm:pt modelId="{8A566F56-0678-42B8-8C8E-0D4C0DCE4981}" type="pres">
      <dgm:prSet presAssocID="{37F90E4E-8EFE-4355-848B-956CD31F94E6}" presName="parentTextBox" presStyleLbl="node1" presStyleIdx="0" presStyleCnt="3"/>
      <dgm:spPr/>
    </dgm:pt>
    <dgm:pt modelId="{E528CCD1-21EF-42C7-9A86-A405CD495503}" type="pres">
      <dgm:prSet presAssocID="{EBD8FFC7-5044-4E4C-89DE-B50A7A786B48}" presName="sp" presStyleCnt="0"/>
      <dgm:spPr/>
    </dgm:pt>
    <dgm:pt modelId="{2D4101D3-A7ED-4BC4-BD30-554914121603}" type="pres">
      <dgm:prSet presAssocID="{CA098512-B2D6-45FC-9BF2-BD887FFC389F}" presName="arrowAndChildren" presStyleCnt="0"/>
      <dgm:spPr/>
    </dgm:pt>
    <dgm:pt modelId="{C33796D2-1780-4253-A266-4A495488BFAB}" type="pres">
      <dgm:prSet presAssocID="{CA098512-B2D6-45FC-9BF2-BD887FFC389F}" presName="parentTextArrow" presStyleLbl="node1" presStyleIdx="1" presStyleCnt="3"/>
      <dgm:spPr/>
    </dgm:pt>
    <dgm:pt modelId="{DC5385F7-BE78-4407-97AE-EF342F5B6B5C}" type="pres">
      <dgm:prSet presAssocID="{D5BEBF81-F3B9-419A-97B2-DFB2A3616CE8}" presName="sp" presStyleCnt="0"/>
      <dgm:spPr/>
    </dgm:pt>
    <dgm:pt modelId="{5A4BCBE0-2320-4805-BFAF-B2CA06F3343F}" type="pres">
      <dgm:prSet presAssocID="{DE5DDCDF-4AC1-4861-B59A-8DF9AF1F4464}" presName="arrowAndChildren" presStyleCnt="0"/>
      <dgm:spPr/>
    </dgm:pt>
    <dgm:pt modelId="{513B673C-451D-40BB-BDDF-FB46BA4224DB}" type="pres">
      <dgm:prSet presAssocID="{DE5DDCDF-4AC1-4861-B59A-8DF9AF1F4464}" presName="parentTextArrow" presStyleLbl="node1" presStyleIdx="2" presStyleCnt="3"/>
      <dgm:spPr/>
    </dgm:pt>
  </dgm:ptLst>
  <dgm:cxnLst>
    <dgm:cxn modelId="{2C1AFE10-FD44-4615-99E8-E886487ED3E9}" type="presOf" srcId="{CA098512-B2D6-45FC-9BF2-BD887FFC389F}" destId="{C33796D2-1780-4253-A266-4A495488BFAB}" srcOrd="0" destOrd="0" presId="urn:microsoft.com/office/officeart/2005/8/layout/process4"/>
    <dgm:cxn modelId="{00E9FA1A-7558-4663-A8BA-61F1FBE8EB34}" type="presOf" srcId="{CA71EDAB-3924-4A98-B443-03CEE6ABB6BA}" destId="{8DBCEC5D-51E0-4579-9CBC-0B29AC4555A4}" srcOrd="0" destOrd="0" presId="urn:microsoft.com/office/officeart/2005/8/layout/process4"/>
    <dgm:cxn modelId="{C3FCE323-E269-4BD4-8A77-48334D592CF9}" type="presOf" srcId="{DE5DDCDF-4AC1-4861-B59A-8DF9AF1F4464}" destId="{513B673C-451D-40BB-BDDF-FB46BA4224DB}" srcOrd="0" destOrd="0" presId="urn:microsoft.com/office/officeart/2005/8/layout/process4"/>
    <dgm:cxn modelId="{9F97A16D-47E5-4E56-86F7-F919EAF76FC8}" srcId="{CA71EDAB-3924-4A98-B443-03CEE6ABB6BA}" destId="{37F90E4E-8EFE-4355-848B-956CD31F94E6}" srcOrd="2" destOrd="0" parTransId="{84380EC1-D02E-483B-9C99-8343D4EE877F}" sibTransId="{DD32F4A4-08BA-4DA9-A856-696F41718C7A}"/>
    <dgm:cxn modelId="{40787254-E815-4E77-A6EA-E79469B2BA95}" srcId="{CA71EDAB-3924-4A98-B443-03CEE6ABB6BA}" destId="{CA098512-B2D6-45FC-9BF2-BD887FFC389F}" srcOrd="1" destOrd="0" parTransId="{7C9C8215-49AC-47E0-A53F-06DB3BA044D7}" sibTransId="{EBD8FFC7-5044-4E4C-89DE-B50A7A786B48}"/>
    <dgm:cxn modelId="{0A7F2CA5-D435-4736-BA5C-8063FC822F96}" srcId="{CA71EDAB-3924-4A98-B443-03CEE6ABB6BA}" destId="{DE5DDCDF-4AC1-4861-B59A-8DF9AF1F4464}" srcOrd="0" destOrd="0" parTransId="{2E990770-6E6D-4D16-887F-2E7C8BDB852D}" sibTransId="{D5BEBF81-F3B9-419A-97B2-DFB2A3616CE8}"/>
    <dgm:cxn modelId="{72E804DC-BC88-4AE0-ABFE-2F236567DB90}" type="presOf" srcId="{37F90E4E-8EFE-4355-848B-956CD31F94E6}" destId="{8A566F56-0678-42B8-8C8E-0D4C0DCE4981}" srcOrd="0" destOrd="0" presId="urn:microsoft.com/office/officeart/2005/8/layout/process4"/>
    <dgm:cxn modelId="{72BA3AC4-F464-4EC8-95BE-9F8EA0F93C49}" type="presParOf" srcId="{8DBCEC5D-51E0-4579-9CBC-0B29AC4555A4}" destId="{F473D9BC-5A1D-433F-BEEC-D29F18C16441}" srcOrd="0" destOrd="0" presId="urn:microsoft.com/office/officeart/2005/8/layout/process4"/>
    <dgm:cxn modelId="{F106CAD9-29F7-4FC1-8665-AC9F7FA1AB47}" type="presParOf" srcId="{F473D9BC-5A1D-433F-BEEC-D29F18C16441}" destId="{8A566F56-0678-42B8-8C8E-0D4C0DCE4981}" srcOrd="0" destOrd="0" presId="urn:microsoft.com/office/officeart/2005/8/layout/process4"/>
    <dgm:cxn modelId="{48FAC27C-3E72-4633-A2B6-F2991BFBA6A1}" type="presParOf" srcId="{8DBCEC5D-51E0-4579-9CBC-0B29AC4555A4}" destId="{E528CCD1-21EF-42C7-9A86-A405CD495503}" srcOrd="1" destOrd="0" presId="urn:microsoft.com/office/officeart/2005/8/layout/process4"/>
    <dgm:cxn modelId="{65F38205-C402-40F9-B96D-48B5B6EF3AE8}" type="presParOf" srcId="{8DBCEC5D-51E0-4579-9CBC-0B29AC4555A4}" destId="{2D4101D3-A7ED-4BC4-BD30-554914121603}" srcOrd="2" destOrd="0" presId="urn:microsoft.com/office/officeart/2005/8/layout/process4"/>
    <dgm:cxn modelId="{9A751F46-AD82-4001-8897-922CC7901D24}" type="presParOf" srcId="{2D4101D3-A7ED-4BC4-BD30-554914121603}" destId="{C33796D2-1780-4253-A266-4A495488BFAB}" srcOrd="0" destOrd="0" presId="urn:microsoft.com/office/officeart/2005/8/layout/process4"/>
    <dgm:cxn modelId="{019A2113-6B2A-4270-9F36-7B4403AC0762}" type="presParOf" srcId="{8DBCEC5D-51E0-4579-9CBC-0B29AC4555A4}" destId="{DC5385F7-BE78-4407-97AE-EF342F5B6B5C}" srcOrd="3" destOrd="0" presId="urn:microsoft.com/office/officeart/2005/8/layout/process4"/>
    <dgm:cxn modelId="{82D16D46-4A44-424F-B765-D6CB4D8115A0}" type="presParOf" srcId="{8DBCEC5D-51E0-4579-9CBC-0B29AC4555A4}" destId="{5A4BCBE0-2320-4805-BFAF-B2CA06F3343F}" srcOrd="4" destOrd="0" presId="urn:microsoft.com/office/officeart/2005/8/layout/process4"/>
    <dgm:cxn modelId="{100DA8A4-AB39-464D-A128-40CF8EE5F1AA}" type="presParOf" srcId="{5A4BCBE0-2320-4805-BFAF-B2CA06F3343F}" destId="{513B673C-451D-40BB-BDDF-FB46BA4224DB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27813EC-B165-4582-B9F6-F2188FB3E607}" type="doc">
      <dgm:prSet loTypeId="urn:microsoft.com/office/officeart/2005/8/layout/hList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bg-BG"/>
        </a:p>
      </dgm:t>
    </dgm:pt>
    <dgm:pt modelId="{2CA1A2E4-1211-4E1E-8A53-02D0015E3E1C}">
      <dgm:prSet/>
      <dgm:spPr>
        <a:solidFill>
          <a:schemeClr val="accent3">
            <a:lumMod val="25000"/>
          </a:schemeClr>
        </a:solidFill>
      </dgm:spPr>
      <dgm:t>
        <a:bodyPr/>
        <a:lstStyle/>
        <a:p>
          <a:pPr>
            <a:buNone/>
          </a:pPr>
          <a:r>
            <a:rPr lang="bg-BG" b="0" i="0" noProof="0" dirty="0"/>
            <a:t>Системи за автоматизирано оценяване на програмен код</a:t>
          </a:r>
          <a:endParaRPr lang="bg-BG" noProof="0" dirty="0"/>
        </a:p>
      </dgm:t>
    </dgm:pt>
    <dgm:pt modelId="{420AF639-880A-48CA-B02A-E2088B32C18D}" type="sibTrans" cxnId="{EF1BDA6C-3CF6-4C7E-A8BB-74A37F750CCC}">
      <dgm:prSet/>
      <dgm:spPr/>
      <dgm:t>
        <a:bodyPr/>
        <a:lstStyle/>
        <a:p>
          <a:endParaRPr lang="bg-BG"/>
        </a:p>
      </dgm:t>
    </dgm:pt>
    <dgm:pt modelId="{A2271AD7-51DD-47C2-BC91-98F1C7343F3F}" type="parTrans" cxnId="{EF1BDA6C-3CF6-4C7E-A8BB-74A37F750CCC}">
      <dgm:prSet/>
      <dgm:spPr/>
      <dgm:t>
        <a:bodyPr/>
        <a:lstStyle/>
        <a:p>
          <a:endParaRPr lang="bg-BG"/>
        </a:p>
      </dgm:t>
    </dgm:pt>
    <dgm:pt modelId="{4BF59346-0B15-4BA8-BA1E-F5503669B8BC}">
      <dgm:prSet/>
      <dgm:spPr/>
      <dgm:t>
        <a:bodyPr/>
        <a:lstStyle/>
        <a:p>
          <a:r>
            <a:rPr lang="bg-BG" b="0" i="0" noProof="0" dirty="0"/>
            <a:t>Преглед на актуални решения </a:t>
          </a:r>
          <a:endParaRPr lang="bg-BG" noProof="0" dirty="0"/>
        </a:p>
      </dgm:t>
    </dgm:pt>
    <dgm:pt modelId="{5B16B259-7EC3-46D1-A0F7-3F986335821C}" type="parTrans" cxnId="{B159E24B-DDB1-43DE-A254-1C500BBEC042}">
      <dgm:prSet/>
      <dgm:spPr/>
      <dgm:t>
        <a:bodyPr/>
        <a:lstStyle/>
        <a:p>
          <a:endParaRPr lang="bg-BG"/>
        </a:p>
      </dgm:t>
    </dgm:pt>
    <dgm:pt modelId="{A8737EB0-AD4D-47E1-A120-A255BB0ACAEA}" type="sibTrans" cxnId="{B159E24B-DDB1-43DE-A254-1C500BBEC042}">
      <dgm:prSet/>
      <dgm:spPr/>
      <dgm:t>
        <a:bodyPr/>
        <a:lstStyle/>
        <a:p>
          <a:endParaRPr lang="bg-BG"/>
        </a:p>
      </dgm:t>
    </dgm:pt>
    <dgm:pt modelId="{F4E3CD9A-C9EF-4A69-9842-D1A34A87122B}">
      <dgm:prSet/>
      <dgm:spPr/>
      <dgm:t>
        <a:bodyPr/>
        <a:lstStyle/>
        <a:p>
          <a:r>
            <a:rPr lang="bg-BG" b="0" i="0" noProof="0" dirty="0"/>
            <a:t>Сравнителен анализ на разгледаните решения</a:t>
          </a:r>
          <a:endParaRPr lang="bg-BG" noProof="0" dirty="0"/>
        </a:p>
      </dgm:t>
    </dgm:pt>
    <dgm:pt modelId="{379A706B-E773-495A-BD3F-5731A4B9305D}" type="parTrans" cxnId="{4E29D161-348E-42A4-8547-F0ED204ECC9A}">
      <dgm:prSet/>
      <dgm:spPr/>
      <dgm:t>
        <a:bodyPr/>
        <a:lstStyle/>
        <a:p>
          <a:endParaRPr lang="bg-BG"/>
        </a:p>
      </dgm:t>
    </dgm:pt>
    <dgm:pt modelId="{6DDC1101-05C6-4F18-B7E8-46376FDCEF52}" type="sibTrans" cxnId="{4E29D161-348E-42A4-8547-F0ED204ECC9A}">
      <dgm:prSet/>
      <dgm:spPr/>
      <dgm:t>
        <a:bodyPr/>
        <a:lstStyle/>
        <a:p>
          <a:endParaRPr lang="bg-BG"/>
        </a:p>
      </dgm:t>
    </dgm:pt>
    <dgm:pt modelId="{A3F09DCF-2704-4CFE-B046-F2E1722827D3}" type="pres">
      <dgm:prSet presAssocID="{727813EC-B165-4582-B9F6-F2188FB3E607}" presName="Name0" presStyleCnt="0">
        <dgm:presLayoutVars>
          <dgm:dir/>
          <dgm:resizeHandles val="exact"/>
        </dgm:presLayoutVars>
      </dgm:prSet>
      <dgm:spPr/>
    </dgm:pt>
    <dgm:pt modelId="{3DDA1133-6497-4B7E-B172-1D2998AD95F4}" type="pres">
      <dgm:prSet presAssocID="{2CA1A2E4-1211-4E1E-8A53-02D0015E3E1C}" presName="node" presStyleLbl="node1" presStyleIdx="0" presStyleCnt="3">
        <dgm:presLayoutVars>
          <dgm:bulletEnabled val="1"/>
        </dgm:presLayoutVars>
      </dgm:prSet>
      <dgm:spPr/>
    </dgm:pt>
    <dgm:pt modelId="{E051D317-7860-49C1-9DD1-70A85B7593FD}" type="pres">
      <dgm:prSet presAssocID="{420AF639-880A-48CA-B02A-E2088B32C18D}" presName="sibTrans" presStyleCnt="0"/>
      <dgm:spPr/>
    </dgm:pt>
    <dgm:pt modelId="{4A0797C0-89FC-459C-B2FC-2E7D029AB963}" type="pres">
      <dgm:prSet presAssocID="{4BF59346-0B15-4BA8-BA1E-F5503669B8BC}" presName="node" presStyleLbl="node1" presStyleIdx="1" presStyleCnt="3">
        <dgm:presLayoutVars>
          <dgm:bulletEnabled val="1"/>
        </dgm:presLayoutVars>
      </dgm:prSet>
      <dgm:spPr/>
    </dgm:pt>
    <dgm:pt modelId="{8066E162-472B-4915-A34C-FA5083030EAE}" type="pres">
      <dgm:prSet presAssocID="{A8737EB0-AD4D-47E1-A120-A255BB0ACAEA}" presName="sibTrans" presStyleCnt="0"/>
      <dgm:spPr/>
    </dgm:pt>
    <dgm:pt modelId="{C2809190-8FF8-4A51-B648-805637062AFB}" type="pres">
      <dgm:prSet presAssocID="{F4E3CD9A-C9EF-4A69-9842-D1A34A87122B}" presName="node" presStyleLbl="node1" presStyleIdx="2" presStyleCnt="3">
        <dgm:presLayoutVars>
          <dgm:bulletEnabled val="1"/>
        </dgm:presLayoutVars>
      </dgm:prSet>
      <dgm:spPr/>
    </dgm:pt>
  </dgm:ptLst>
  <dgm:cxnLst>
    <dgm:cxn modelId="{FA134E13-02F1-43DB-A827-1069F2C7966C}" type="presOf" srcId="{727813EC-B165-4582-B9F6-F2188FB3E607}" destId="{A3F09DCF-2704-4CFE-B046-F2E1722827D3}" srcOrd="0" destOrd="0" presId="urn:microsoft.com/office/officeart/2005/8/layout/hList6"/>
    <dgm:cxn modelId="{805A283E-86B1-48D6-8063-67B98390E3DC}" type="presOf" srcId="{2CA1A2E4-1211-4E1E-8A53-02D0015E3E1C}" destId="{3DDA1133-6497-4B7E-B172-1D2998AD95F4}" srcOrd="0" destOrd="0" presId="urn:microsoft.com/office/officeart/2005/8/layout/hList6"/>
    <dgm:cxn modelId="{4E29D161-348E-42A4-8547-F0ED204ECC9A}" srcId="{727813EC-B165-4582-B9F6-F2188FB3E607}" destId="{F4E3CD9A-C9EF-4A69-9842-D1A34A87122B}" srcOrd="2" destOrd="0" parTransId="{379A706B-E773-495A-BD3F-5731A4B9305D}" sibTransId="{6DDC1101-05C6-4F18-B7E8-46376FDCEF52}"/>
    <dgm:cxn modelId="{B159E24B-DDB1-43DE-A254-1C500BBEC042}" srcId="{727813EC-B165-4582-B9F6-F2188FB3E607}" destId="{4BF59346-0B15-4BA8-BA1E-F5503669B8BC}" srcOrd="1" destOrd="0" parTransId="{5B16B259-7EC3-46D1-A0F7-3F986335821C}" sibTransId="{A8737EB0-AD4D-47E1-A120-A255BB0ACAEA}"/>
    <dgm:cxn modelId="{EF1BDA6C-3CF6-4C7E-A8BB-74A37F750CCC}" srcId="{727813EC-B165-4582-B9F6-F2188FB3E607}" destId="{2CA1A2E4-1211-4E1E-8A53-02D0015E3E1C}" srcOrd="0" destOrd="0" parTransId="{A2271AD7-51DD-47C2-BC91-98F1C7343F3F}" sibTransId="{420AF639-880A-48CA-B02A-E2088B32C18D}"/>
    <dgm:cxn modelId="{6CD7CF8D-2329-49F2-A42B-AE54FEE8FB21}" type="presOf" srcId="{4BF59346-0B15-4BA8-BA1E-F5503669B8BC}" destId="{4A0797C0-89FC-459C-B2FC-2E7D029AB963}" srcOrd="0" destOrd="0" presId="urn:microsoft.com/office/officeart/2005/8/layout/hList6"/>
    <dgm:cxn modelId="{CD1FBFD0-54EB-4EF8-B0A4-F18762E1EB1F}" type="presOf" srcId="{F4E3CD9A-C9EF-4A69-9842-D1A34A87122B}" destId="{C2809190-8FF8-4A51-B648-805637062AFB}" srcOrd="0" destOrd="0" presId="urn:microsoft.com/office/officeart/2005/8/layout/hList6"/>
    <dgm:cxn modelId="{EE6C7538-6AAD-4541-943D-B35745CDB2BF}" type="presParOf" srcId="{A3F09DCF-2704-4CFE-B046-F2E1722827D3}" destId="{3DDA1133-6497-4B7E-B172-1D2998AD95F4}" srcOrd="0" destOrd="0" presId="urn:microsoft.com/office/officeart/2005/8/layout/hList6"/>
    <dgm:cxn modelId="{52EB2E34-CF58-4FC6-A4C7-3CC0720DED26}" type="presParOf" srcId="{A3F09DCF-2704-4CFE-B046-F2E1722827D3}" destId="{E051D317-7860-49C1-9DD1-70A85B7593FD}" srcOrd="1" destOrd="0" presId="urn:microsoft.com/office/officeart/2005/8/layout/hList6"/>
    <dgm:cxn modelId="{9583BE78-16ED-4C4E-9D51-157EE1E5B48A}" type="presParOf" srcId="{A3F09DCF-2704-4CFE-B046-F2E1722827D3}" destId="{4A0797C0-89FC-459C-B2FC-2E7D029AB963}" srcOrd="2" destOrd="0" presId="urn:microsoft.com/office/officeart/2005/8/layout/hList6"/>
    <dgm:cxn modelId="{64F7832B-CF9B-4798-9CB8-FB006866B31B}" type="presParOf" srcId="{A3F09DCF-2704-4CFE-B046-F2E1722827D3}" destId="{8066E162-472B-4915-A34C-FA5083030EAE}" srcOrd="3" destOrd="0" presId="urn:microsoft.com/office/officeart/2005/8/layout/hList6"/>
    <dgm:cxn modelId="{C4CA868C-752B-4D90-BD10-74A1E5EDEBC8}" type="presParOf" srcId="{A3F09DCF-2704-4CFE-B046-F2E1722827D3}" destId="{C2809190-8FF8-4A51-B648-805637062AFB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27813EC-B165-4582-B9F6-F2188FB3E607}" type="doc">
      <dgm:prSet loTypeId="urn:microsoft.com/office/officeart/2005/8/layout/hList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bg-BG"/>
        </a:p>
      </dgm:t>
    </dgm:pt>
    <dgm:pt modelId="{2CA1A2E4-1211-4E1E-8A53-02D0015E3E1C}">
      <dgm:prSet/>
      <dgm:spPr>
        <a:solidFill>
          <a:schemeClr val="accent3">
            <a:lumMod val="25000"/>
          </a:schemeClr>
        </a:solidFill>
      </dgm:spPr>
      <dgm:t>
        <a:bodyPr/>
        <a:lstStyle/>
        <a:p>
          <a:pPr>
            <a:buNone/>
          </a:pPr>
          <a:r>
            <a:rPr lang="bg-BG" b="0" i="0" dirty="0"/>
            <a:t>Софтуерен анализ</a:t>
          </a:r>
          <a:endParaRPr lang="bg-BG" noProof="0" dirty="0"/>
        </a:p>
      </dgm:t>
    </dgm:pt>
    <dgm:pt modelId="{420AF639-880A-48CA-B02A-E2088B32C18D}" type="sibTrans" cxnId="{EF1BDA6C-3CF6-4C7E-A8BB-74A37F750CCC}">
      <dgm:prSet/>
      <dgm:spPr/>
      <dgm:t>
        <a:bodyPr/>
        <a:lstStyle/>
        <a:p>
          <a:endParaRPr lang="bg-BG"/>
        </a:p>
      </dgm:t>
    </dgm:pt>
    <dgm:pt modelId="{A2271AD7-51DD-47C2-BC91-98F1C7343F3F}" type="parTrans" cxnId="{EF1BDA6C-3CF6-4C7E-A8BB-74A37F750CCC}">
      <dgm:prSet/>
      <dgm:spPr/>
      <dgm:t>
        <a:bodyPr/>
        <a:lstStyle/>
        <a:p>
          <a:endParaRPr lang="bg-BG"/>
        </a:p>
      </dgm:t>
    </dgm:pt>
    <dgm:pt modelId="{4BF59346-0B15-4BA8-BA1E-F5503669B8BC}">
      <dgm:prSet/>
      <dgm:spPr>
        <a:solidFill>
          <a:srgbClr val="77591E"/>
        </a:solidFill>
      </dgm:spPr>
      <dgm:t>
        <a:bodyPr/>
        <a:lstStyle/>
        <a:p>
          <a:r>
            <a:rPr lang="bg-BG" b="0" i="0" dirty="0"/>
            <a:t>Архитектура на системата</a:t>
          </a:r>
          <a:endParaRPr lang="en-US" dirty="0"/>
        </a:p>
      </dgm:t>
    </dgm:pt>
    <dgm:pt modelId="{5B16B259-7EC3-46D1-A0F7-3F986335821C}" type="parTrans" cxnId="{B159E24B-DDB1-43DE-A254-1C500BBEC042}">
      <dgm:prSet/>
      <dgm:spPr/>
      <dgm:t>
        <a:bodyPr/>
        <a:lstStyle/>
        <a:p>
          <a:endParaRPr lang="bg-BG"/>
        </a:p>
      </dgm:t>
    </dgm:pt>
    <dgm:pt modelId="{A8737EB0-AD4D-47E1-A120-A255BB0ACAEA}" type="sibTrans" cxnId="{B159E24B-DDB1-43DE-A254-1C500BBEC042}">
      <dgm:prSet/>
      <dgm:spPr/>
      <dgm:t>
        <a:bodyPr/>
        <a:lstStyle/>
        <a:p>
          <a:endParaRPr lang="bg-BG"/>
        </a:p>
      </dgm:t>
    </dgm:pt>
    <dgm:pt modelId="{A3F09DCF-2704-4CFE-B046-F2E1722827D3}" type="pres">
      <dgm:prSet presAssocID="{727813EC-B165-4582-B9F6-F2188FB3E607}" presName="Name0" presStyleCnt="0">
        <dgm:presLayoutVars>
          <dgm:dir/>
          <dgm:resizeHandles val="exact"/>
        </dgm:presLayoutVars>
      </dgm:prSet>
      <dgm:spPr/>
    </dgm:pt>
    <dgm:pt modelId="{3DDA1133-6497-4B7E-B172-1D2998AD95F4}" type="pres">
      <dgm:prSet presAssocID="{2CA1A2E4-1211-4E1E-8A53-02D0015E3E1C}" presName="node" presStyleLbl="node1" presStyleIdx="0" presStyleCnt="2">
        <dgm:presLayoutVars>
          <dgm:bulletEnabled val="1"/>
        </dgm:presLayoutVars>
      </dgm:prSet>
      <dgm:spPr/>
    </dgm:pt>
    <dgm:pt modelId="{E051D317-7860-49C1-9DD1-70A85B7593FD}" type="pres">
      <dgm:prSet presAssocID="{420AF639-880A-48CA-B02A-E2088B32C18D}" presName="sibTrans" presStyleCnt="0"/>
      <dgm:spPr/>
    </dgm:pt>
    <dgm:pt modelId="{4A0797C0-89FC-459C-B2FC-2E7D029AB963}" type="pres">
      <dgm:prSet presAssocID="{4BF59346-0B15-4BA8-BA1E-F5503669B8BC}" presName="node" presStyleLbl="node1" presStyleIdx="1" presStyleCnt="2">
        <dgm:presLayoutVars>
          <dgm:bulletEnabled val="1"/>
        </dgm:presLayoutVars>
      </dgm:prSet>
      <dgm:spPr/>
    </dgm:pt>
  </dgm:ptLst>
  <dgm:cxnLst>
    <dgm:cxn modelId="{FA134E13-02F1-43DB-A827-1069F2C7966C}" type="presOf" srcId="{727813EC-B165-4582-B9F6-F2188FB3E607}" destId="{A3F09DCF-2704-4CFE-B046-F2E1722827D3}" srcOrd="0" destOrd="0" presId="urn:microsoft.com/office/officeart/2005/8/layout/hList6"/>
    <dgm:cxn modelId="{805A283E-86B1-48D6-8063-67B98390E3DC}" type="presOf" srcId="{2CA1A2E4-1211-4E1E-8A53-02D0015E3E1C}" destId="{3DDA1133-6497-4B7E-B172-1D2998AD95F4}" srcOrd="0" destOrd="0" presId="urn:microsoft.com/office/officeart/2005/8/layout/hList6"/>
    <dgm:cxn modelId="{B159E24B-DDB1-43DE-A254-1C500BBEC042}" srcId="{727813EC-B165-4582-B9F6-F2188FB3E607}" destId="{4BF59346-0B15-4BA8-BA1E-F5503669B8BC}" srcOrd="1" destOrd="0" parTransId="{5B16B259-7EC3-46D1-A0F7-3F986335821C}" sibTransId="{A8737EB0-AD4D-47E1-A120-A255BB0ACAEA}"/>
    <dgm:cxn modelId="{EF1BDA6C-3CF6-4C7E-A8BB-74A37F750CCC}" srcId="{727813EC-B165-4582-B9F6-F2188FB3E607}" destId="{2CA1A2E4-1211-4E1E-8A53-02D0015E3E1C}" srcOrd="0" destOrd="0" parTransId="{A2271AD7-51DD-47C2-BC91-98F1C7343F3F}" sibTransId="{420AF639-880A-48CA-B02A-E2088B32C18D}"/>
    <dgm:cxn modelId="{6CD7CF8D-2329-49F2-A42B-AE54FEE8FB21}" type="presOf" srcId="{4BF59346-0B15-4BA8-BA1E-F5503669B8BC}" destId="{4A0797C0-89FC-459C-B2FC-2E7D029AB963}" srcOrd="0" destOrd="0" presId="urn:microsoft.com/office/officeart/2005/8/layout/hList6"/>
    <dgm:cxn modelId="{EE6C7538-6AAD-4541-943D-B35745CDB2BF}" type="presParOf" srcId="{A3F09DCF-2704-4CFE-B046-F2E1722827D3}" destId="{3DDA1133-6497-4B7E-B172-1D2998AD95F4}" srcOrd="0" destOrd="0" presId="urn:microsoft.com/office/officeart/2005/8/layout/hList6"/>
    <dgm:cxn modelId="{52EB2E34-CF58-4FC6-A4C7-3CC0720DED26}" type="presParOf" srcId="{A3F09DCF-2704-4CFE-B046-F2E1722827D3}" destId="{E051D317-7860-49C1-9DD1-70A85B7593FD}" srcOrd="1" destOrd="0" presId="urn:microsoft.com/office/officeart/2005/8/layout/hList6"/>
    <dgm:cxn modelId="{9583BE78-16ED-4C4E-9D51-157EE1E5B48A}" type="presParOf" srcId="{A3F09DCF-2704-4CFE-B046-F2E1722827D3}" destId="{4A0797C0-89FC-459C-B2FC-2E7D029AB963}" srcOrd="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7813EC-B165-4582-B9F6-F2188FB3E607}" type="doc">
      <dgm:prSet loTypeId="urn:microsoft.com/office/officeart/2005/8/layout/hList6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bg-BG"/>
        </a:p>
      </dgm:t>
    </dgm:pt>
    <dgm:pt modelId="{2CA1A2E4-1211-4E1E-8A53-02D0015E3E1C}">
      <dgm:prSet/>
      <dgm:spPr>
        <a:solidFill>
          <a:schemeClr val="accent3">
            <a:lumMod val="25000"/>
          </a:schemeClr>
        </a:solidFill>
      </dgm:spPr>
      <dgm:t>
        <a:bodyPr/>
        <a:lstStyle/>
        <a:p>
          <a:pPr>
            <a:buNone/>
          </a:pPr>
          <a:r>
            <a:rPr lang="bg-BG" b="0" i="0" dirty="0"/>
            <a:t>Технологично осигуряване</a:t>
          </a:r>
          <a:endParaRPr lang="bg-BG" noProof="0" dirty="0"/>
        </a:p>
      </dgm:t>
    </dgm:pt>
    <dgm:pt modelId="{420AF639-880A-48CA-B02A-E2088B32C18D}" type="sibTrans" cxnId="{EF1BDA6C-3CF6-4C7E-A8BB-74A37F750CCC}">
      <dgm:prSet/>
      <dgm:spPr/>
      <dgm:t>
        <a:bodyPr/>
        <a:lstStyle/>
        <a:p>
          <a:endParaRPr lang="bg-BG"/>
        </a:p>
      </dgm:t>
    </dgm:pt>
    <dgm:pt modelId="{A2271AD7-51DD-47C2-BC91-98F1C7343F3F}" type="parTrans" cxnId="{EF1BDA6C-3CF6-4C7E-A8BB-74A37F750CCC}">
      <dgm:prSet/>
      <dgm:spPr/>
      <dgm:t>
        <a:bodyPr/>
        <a:lstStyle/>
        <a:p>
          <a:endParaRPr lang="bg-BG"/>
        </a:p>
      </dgm:t>
    </dgm:pt>
    <dgm:pt modelId="{4BF59346-0B15-4BA8-BA1E-F5503669B8BC}">
      <dgm:prSet/>
      <dgm:spPr>
        <a:solidFill>
          <a:srgbClr val="77591E"/>
        </a:solidFill>
      </dgm:spPr>
      <dgm:t>
        <a:bodyPr/>
        <a:lstStyle/>
        <a:p>
          <a:r>
            <a:rPr lang="bg-BG" b="0" i="0" dirty="0"/>
            <a:t>Оценка на системата</a:t>
          </a:r>
          <a:endParaRPr lang="en-US" dirty="0"/>
        </a:p>
      </dgm:t>
    </dgm:pt>
    <dgm:pt modelId="{5B16B259-7EC3-46D1-A0F7-3F986335821C}" type="parTrans" cxnId="{B159E24B-DDB1-43DE-A254-1C500BBEC042}">
      <dgm:prSet/>
      <dgm:spPr/>
      <dgm:t>
        <a:bodyPr/>
        <a:lstStyle/>
        <a:p>
          <a:endParaRPr lang="bg-BG"/>
        </a:p>
      </dgm:t>
    </dgm:pt>
    <dgm:pt modelId="{A8737EB0-AD4D-47E1-A120-A255BB0ACAEA}" type="sibTrans" cxnId="{B159E24B-DDB1-43DE-A254-1C500BBEC042}">
      <dgm:prSet/>
      <dgm:spPr/>
      <dgm:t>
        <a:bodyPr/>
        <a:lstStyle/>
        <a:p>
          <a:endParaRPr lang="bg-BG"/>
        </a:p>
      </dgm:t>
    </dgm:pt>
    <dgm:pt modelId="{984060CD-C0E7-4C0F-BD85-D30062C0FDD0}">
      <dgm:prSet/>
      <dgm:spPr/>
      <dgm:t>
        <a:bodyPr/>
        <a:lstStyle/>
        <a:p>
          <a:r>
            <a:rPr lang="ru-RU" b="0" i="0"/>
            <a:t>Анализ на резултатите и развитие</a:t>
          </a:r>
          <a:endParaRPr lang="en-US" dirty="0"/>
        </a:p>
      </dgm:t>
    </dgm:pt>
    <dgm:pt modelId="{C7F2C1DE-3D5C-4C8B-84EB-C1BFED6CB9DD}" type="parTrans" cxnId="{ED545117-A79D-4DD2-A39E-B2D522BF51BE}">
      <dgm:prSet/>
      <dgm:spPr/>
      <dgm:t>
        <a:bodyPr/>
        <a:lstStyle/>
        <a:p>
          <a:endParaRPr lang="bg-BG"/>
        </a:p>
      </dgm:t>
    </dgm:pt>
    <dgm:pt modelId="{9653A423-9F02-46A0-A480-2D7B2FCBBE94}" type="sibTrans" cxnId="{ED545117-A79D-4DD2-A39E-B2D522BF51BE}">
      <dgm:prSet/>
      <dgm:spPr/>
      <dgm:t>
        <a:bodyPr/>
        <a:lstStyle/>
        <a:p>
          <a:endParaRPr lang="bg-BG"/>
        </a:p>
      </dgm:t>
    </dgm:pt>
    <dgm:pt modelId="{A3F09DCF-2704-4CFE-B046-F2E1722827D3}" type="pres">
      <dgm:prSet presAssocID="{727813EC-B165-4582-B9F6-F2188FB3E607}" presName="Name0" presStyleCnt="0">
        <dgm:presLayoutVars>
          <dgm:dir/>
          <dgm:resizeHandles val="exact"/>
        </dgm:presLayoutVars>
      </dgm:prSet>
      <dgm:spPr/>
    </dgm:pt>
    <dgm:pt modelId="{3DDA1133-6497-4B7E-B172-1D2998AD95F4}" type="pres">
      <dgm:prSet presAssocID="{2CA1A2E4-1211-4E1E-8A53-02D0015E3E1C}" presName="node" presStyleLbl="node1" presStyleIdx="0" presStyleCnt="3">
        <dgm:presLayoutVars>
          <dgm:bulletEnabled val="1"/>
        </dgm:presLayoutVars>
      </dgm:prSet>
      <dgm:spPr/>
    </dgm:pt>
    <dgm:pt modelId="{E051D317-7860-49C1-9DD1-70A85B7593FD}" type="pres">
      <dgm:prSet presAssocID="{420AF639-880A-48CA-B02A-E2088B32C18D}" presName="sibTrans" presStyleCnt="0"/>
      <dgm:spPr/>
    </dgm:pt>
    <dgm:pt modelId="{4A0797C0-89FC-459C-B2FC-2E7D029AB963}" type="pres">
      <dgm:prSet presAssocID="{4BF59346-0B15-4BA8-BA1E-F5503669B8BC}" presName="node" presStyleLbl="node1" presStyleIdx="1" presStyleCnt="3">
        <dgm:presLayoutVars>
          <dgm:bulletEnabled val="1"/>
        </dgm:presLayoutVars>
      </dgm:prSet>
      <dgm:spPr/>
    </dgm:pt>
    <dgm:pt modelId="{BD3FAF33-221D-4C5C-8B5D-577D9F144FDB}" type="pres">
      <dgm:prSet presAssocID="{A8737EB0-AD4D-47E1-A120-A255BB0ACAEA}" presName="sibTrans" presStyleCnt="0"/>
      <dgm:spPr/>
    </dgm:pt>
    <dgm:pt modelId="{6C749B00-5D03-40DD-A682-DE3863BA34D9}" type="pres">
      <dgm:prSet presAssocID="{984060CD-C0E7-4C0F-BD85-D30062C0FDD0}" presName="node" presStyleLbl="node1" presStyleIdx="2" presStyleCnt="3">
        <dgm:presLayoutVars>
          <dgm:bulletEnabled val="1"/>
        </dgm:presLayoutVars>
      </dgm:prSet>
      <dgm:spPr/>
    </dgm:pt>
  </dgm:ptLst>
  <dgm:cxnLst>
    <dgm:cxn modelId="{FA134E13-02F1-43DB-A827-1069F2C7966C}" type="presOf" srcId="{727813EC-B165-4582-B9F6-F2188FB3E607}" destId="{A3F09DCF-2704-4CFE-B046-F2E1722827D3}" srcOrd="0" destOrd="0" presId="urn:microsoft.com/office/officeart/2005/8/layout/hList6"/>
    <dgm:cxn modelId="{ED545117-A79D-4DD2-A39E-B2D522BF51BE}" srcId="{727813EC-B165-4582-B9F6-F2188FB3E607}" destId="{984060CD-C0E7-4C0F-BD85-D30062C0FDD0}" srcOrd="2" destOrd="0" parTransId="{C7F2C1DE-3D5C-4C8B-84EB-C1BFED6CB9DD}" sibTransId="{9653A423-9F02-46A0-A480-2D7B2FCBBE94}"/>
    <dgm:cxn modelId="{805A283E-86B1-48D6-8063-67B98390E3DC}" type="presOf" srcId="{2CA1A2E4-1211-4E1E-8A53-02D0015E3E1C}" destId="{3DDA1133-6497-4B7E-B172-1D2998AD95F4}" srcOrd="0" destOrd="0" presId="urn:microsoft.com/office/officeart/2005/8/layout/hList6"/>
    <dgm:cxn modelId="{B159E24B-DDB1-43DE-A254-1C500BBEC042}" srcId="{727813EC-B165-4582-B9F6-F2188FB3E607}" destId="{4BF59346-0B15-4BA8-BA1E-F5503669B8BC}" srcOrd="1" destOrd="0" parTransId="{5B16B259-7EC3-46D1-A0F7-3F986335821C}" sibTransId="{A8737EB0-AD4D-47E1-A120-A255BB0ACAEA}"/>
    <dgm:cxn modelId="{EF1BDA6C-3CF6-4C7E-A8BB-74A37F750CCC}" srcId="{727813EC-B165-4582-B9F6-F2188FB3E607}" destId="{2CA1A2E4-1211-4E1E-8A53-02D0015E3E1C}" srcOrd="0" destOrd="0" parTransId="{A2271AD7-51DD-47C2-BC91-98F1C7343F3F}" sibTransId="{420AF639-880A-48CA-B02A-E2088B32C18D}"/>
    <dgm:cxn modelId="{6CD7CF8D-2329-49F2-A42B-AE54FEE8FB21}" type="presOf" srcId="{4BF59346-0B15-4BA8-BA1E-F5503669B8BC}" destId="{4A0797C0-89FC-459C-B2FC-2E7D029AB963}" srcOrd="0" destOrd="0" presId="urn:microsoft.com/office/officeart/2005/8/layout/hList6"/>
    <dgm:cxn modelId="{FEE351F2-528D-4817-B2F3-5EDA518B0108}" type="presOf" srcId="{984060CD-C0E7-4C0F-BD85-D30062C0FDD0}" destId="{6C749B00-5D03-40DD-A682-DE3863BA34D9}" srcOrd="0" destOrd="0" presId="urn:microsoft.com/office/officeart/2005/8/layout/hList6"/>
    <dgm:cxn modelId="{EE6C7538-6AAD-4541-943D-B35745CDB2BF}" type="presParOf" srcId="{A3F09DCF-2704-4CFE-B046-F2E1722827D3}" destId="{3DDA1133-6497-4B7E-B172-1D2998AD95F4}" srcOrd="0" destOrd="0" presId="urn:microsoft.com/office/officeart/2005/8/layout/hList6"/>
    <dgm:cxn modelId="{52EB2E34-CF58-4FC6-A4C7-3CC0720DED26}" type="presParOf" srcId="{A3F09DCF-2704-4CFE-B046-F2E1722827D3}" destId="{E051D317-7860-49C1-9DD1-70A85B7593FD}" srcOrd="1" destOrd="0" presId="urn:microsoft.com/office/officeart/2005/8/layout/hList6"/>
    <dgm:cxn modelId="{9583BE78-16ED-4C4E-9D51-157EE1E5B48A}" type="presParOf" srcId="{A3F09DCF-2704-4CFE-B046-F2E1722827D3}" destId="{4A0797C0-89FC-459C-B2FC-2E7D029AB963}" srcOrd="2" destOrd="0" presId="urn:microsoft.com/office/officeart/2005/8/layout/hList6"/>
    <dgm:cxn modelId="{28C90E7D-B2D6-4215-8928-D04006BA5D43}" type="presParOf" srcId="{A3F09DCF-2704-4CFE-B046-F2E1722827D3}" destId="{BD3FAF33-221D-4C5C-8B5D-577D9F144FDB}" srcOrd="3" destOrd="0" presId="urn:microsoft.com/office/officeart/2005/8/layout/hList6"/>
    <dgm:cxn modelId="{97A43F9F-D755-410E-80F4-544B74E72F29}" type="presParOf" srcId="{A3F09DCF-2704-4CFE-B046-F2E1722827D3}" destId="{6C749B00-5D03-40DD-A682-DE3863BA34D9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A172B6C-7ECD-4020-B234-7008A27E241B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bg-BG"/>
        </a:p>
      </dgm:t>
    </dgm:pt>
    <dgm:pt modelId="{D62A7C14-2866-41E3-A959-1EB91948AE0F}">
      <dgm:prSet phldrT="[Text]"/>
      <dgm:spPr>
        <a:solidFill>
          <a:schemeClr val="accent3">
            <a:lumMod val="25000"/>
          </a:schemeClr>
        </a:solidFill>
      </dgm:spPr>
      <dgm:t>
        <a:bodyPr/>
        <a:lstStyle/>
        <a:p>
          <a:pPr>
            <a:buClr>
              <a:schemeClr val="accent1"/>
            </a:buClr>
            <a:buFont typeface="Arial" panose="020B0604020202020204" pitchFamily="34" charset="0"/>
            <a:buChar char="•"/>
          </a:pPr>
          <a:r>
            <a:rPr lang="bg-BG" noProof="0" dirty="0"/>
            <a:t>Система функционира стабилно, но има нужда от по-прозрачна обратна връзка към потребителя</a:t>
          </a:r>
          <a:endParaRPr lang="bg-BG" dirty="0"/>
        </a:p>
      </dgm:t>
    </dgm:pt>
    <dgm:pt modelId="{75901C0D-0DFD-4A2D-948A-582C8E597531}" type="parTrans" cxnId="{7370EAF3-AFCD-4353-AC17-D40FEB0E8ABB}">
      <dgm:prSet/>
      <dgm:spPr/>
      <dgm:t>
        <a:bodyPr/>
        <a:lstStyle/>
        <a:p>
          <a:endParaRPr lang="bg-BG"/>
        </a:p>
      </dgm:t>
    </dgm:pt>
    <dgm:pt modelId="{FE241C8E-4AAC-48E4-A845-C075B8500F44}" type="sibTrans" cxnId="{7370EAF3-AFCD-4353-AC17-D40FEB0E8ABB}">
      <dgm:prSet/>
      <dgm:spPr/>
      <dgm:t>
        <a:bodyPr/>
        <a:lstStyle/>
        <a:p>
          <a:endParaRPr lang="bg-BG"/>
        </a:p>
      </dgm:t>
    </dgm:pt>
    <dgm:pt modelId="{639867B0-3612-4D81-8284-814DD61C7D8A}">
      <dgm:prSet phldrT="[Text]"/>
      <dgm:spPr/>
      <dgm:t>
        <a:bodyPr/>
        <a:lstStyle/>
        <a:p>
          <a:pPr>
            <a:buClr>
              <a:schemeClr val="accent1"/>
            </a:buClr>
            <a:buFont typeface="Arial" panose="020B0604020202020204" pitchFamily="34" charset="0"/>
            <a:buChar char="•"/>
          </a:pPr>
          <a:r>
            <a:rPr lang="bg-BG" noProof="0" dirty="0"/>
            <a:t>Административният панел е базов и изисква разширение</a:t>
          </a:r>
          <a:endParaRPr lang="bg-BG" dirty="0"/>
        </a:p>
      </dgm:t>
    </dgm:pt>
    <dgm:pt modelId="{C1068EA3-9112-4F23-99A1-71CB461CCE2C}" type="parTrans" cxnId="{80EF896E-AEA8-410C-BA9A-8A6E842966B9}">
      <dgm:prSet/>
      <dgm:spPr/>
      <dgm:t>
        <a:bodyPr/>
        <a:lstStyle/>
        <a:p>
          <a:endParaRPr lang="bg-BG"/>
        </a:p>
      </dgm:t>
    </dgm:pt>
    <dgm:pt modelId="{D9A3E29C-B2BC-4A3F-8C82-16A49C48E829}" type="sibTrans" cxnId="{80EF896E-AEA8-410C-BA9A-8A6E842966B9}">
      <dgm:prSet/>
      <dgm:spPr/>
      <dgm:t>
        <a:bodyPr/>
        <a:lstStyle/>
        <a:p>
          <a:endParaRPr lang="bg-BG"/>
        </a:p>
      </dgm:t>
    </dgm:pt>
    <dgm:pt modelId="{44994C8C-1C00-403E-A578-4315C105040C}">
      <dgm:prSet phldrT="[Text]"/>
      <dgm:spPr/>
      <dgm:t>
        <a:bodyPr/>
        <a:lstStyle/>
        <a:p>
          <a:pPr>
            <a:buClr>
              <a:schemeClr val="accent1"/>
            </a:buClr>
            <a:buFont typeface="Arial" panose="020B0604020202020204" pitchFamily="34" charset="0"/>
            <a:buChar char="•"/>
          </a:pPr>
          <a:r>
            <a:rPr lang="bg-BG" noProof="0" dirty="0"/>
            <a:t>Възможности за развитие: повече езици, интеграция с LMS, модул за състезателно програмиране</a:t>
          </a:r>
          <a:endParaRPr lang="bg-BG" dirty="0"/>
        </a:p>
      </dgm:t>
    </dgm:pt>
    <dgm:pt modelId="{A4B87D91-E180-4BF3-965D-B5461F1F0F90}" type="parTrans" cxnId="{DC188C37-28EB-44A4-ABED-FBEB8997437D}">
      <dgm:prSet/>
      <dgm:spPr/>
      <dgm:t>
        <a:bodyPr/>
        <a:lstStyle/>
        <a:p>
          <a:endParaRPr lang="bg-BG"/>
        </a:p>
      </dgm:t>
    </dgm:pt>
    <dgm:pt modelId="{BDA1BC03-A2FE-4978-89C4-9F52343A7661}" type="sibTrans" cxnId="{DC188C37-28EB-44A4-ABED-FBEB8997437D}">
      <dgm:prSet/>
      <dgm:spPr/>
      <dgm:t>
        <a:bodyPr/>
        <a:lstStyle/>
        <a:p>
          <a:endParaRPr lang="bg-BG"/>
        </a:p>
      </dgm:t>
    </dgm:pt>
    <dgm:pt modelId="{CC761C08-B6F6-49BE-BEEF-C3A3428C4E81}" type="pres">
      <dgm:prSet presAssocID="{0A172B6C-7ECD-4020-B234-7008A27E241B}" presName="Name0" presStyleCnt="0">
        <dgm:presLayoutVars>
          <dgm:chMax val="7"/>
          <dgm:chPref val="7"/>
          <dgm:dir/>
        </dgm:presLayoutVars>
      </dgm:prSet>
      <dgm:spPr/>
    </dgm:pt>
    <dgm:pt modelId="{3E88E6F4-FBDE-4AC5-AA4F-9D57B2016383}" type="pres">
      <dgm:prSet presAssocID="{0A172B6C-7ECD-4020-B234-7008A27E241B}" presName="Name1" presStyleCnt="0"/>
      <dgm:spPr/>
    </dgm:pt>
    <dgm:pt modelId="{D7E7EFB0-2459-4E75-8A4B-E2240F34650F}" type="pres">
      <dgm:prSet presAssocID="{0A172B6C-7ECD-4020-B234-7008A27E241B}" presName="cycle" presStyleCnt="0"/>
      <dgm:spPr/>
    </dgm:pt>
    <dgm:pt modelId="{E6CA5805-57AD-48CD-89F7-7D8D7927955D}" type="pres">
      <dgm:prSet presAssocID="{0A172B6C-7ECD-4020-B234-7008A27E241B}" presName="srcNode" presStyleLbl="node1" presStyleIdx="0" presStyleCnt="3"/>
      <dgm:spPr/>
    </dgm:pt>
    <dgm:pt modelId="{C3D4B652-03AA-4FBE-AB76-013699E00D9D}" type="pres">
      <dgm:prSet presAssocID="{0A172B6C-7ECD-4020-B234-7008A27E241B}" presName="conn" presStyleLbl="parChTrans1D2" presStyleIdx="0" presStyleCnt="1"/>
      <dgm:spPr/>
    </dgm:pt>
    <dgm:pt modelId="{52827D32-E712-4812-9BE4-BCA2F46D4CE9}" type="pres">
      <dgm:prSet presAssocID="{0A172B6C-7ECD-4020-B234-7008A27E241B}" presName="extraNode" presStyleLbl="node1" presStyleIdx="0" presStyleCnt="3"/>
      <dgm:spPr/>
    </dgm:pt>
    <dgm:pt modelId="{7668F407-03FD-40E2-8D52-3574EEE36A0D}" type="pres">
      <dgm:prSet presAssocID="{0A172B6C-7ECD-4020-B234-7008A27E241B}" presName="dstNode" presStyleLbl="node1" presStyleIdx="0" presStyleCnt="3"/>
      <dgm:spPr/>
    </dgm:pt>
    <dgm:pt modelId="{98C5F5AD-5815-4EC6-8898-B70F952ED387}" type="pres">
      <dgm:prSet presAssocID="{D62A7C14-2866-41E3-A959-1EB91948AE0F}" presName="text_1" presStyleLbl="node1" presStyleIdx="0" presStyleCnt="3">
        <dgm:presLayoutVars>
          <dgm:bulletEnabled val="1"/>
        </dgm:presLayoutVars>
      </dgm:prSet>
      <dgm:spPr/>
    </dgm:pt>
    <dgm:pt modelId="{6084234E-3018-44AC-B901-CE5B204D0796}" type="pres">
      <dgm:prSet presAssocID="{D62A7C14-2866-41E3-A959-1EB91948AE0F}" presName="accent_1" presStyleCnt="0"/>
      <dgm:spPr/>
    </dgm:pt>
    <dgm:pt modelId="{1AC477DB-D4A8-4CA7-BCF0-6E5354D366B7}" type="pres">
      <dgm:prSet presAssocID="{D62A7C14-2866-41E3-A959-1EB91948AE0F}" presName="accentRepeatNode" presStyleLbl="solidFgAcc1" presStyleIdx="0" presStyleCnt="3"/>
      <dgm:spPr/>
    </dgm:pt>
    <dgm:pt modelId="{B5332364-70EC-4573-978A-90753320ABEF}" type="pres">
      <dgm:prSet presAssocID="{639867B0-3612-4D81-8284-814DD61C7D8A}" presName="text_2" presStyleLbl="node1" presStyleIdx="1" presStyleCnt="3">
        <dgm:presLayoutVars>
          <dgm:bulletEnabled val="1"/>
        </dgm:presLayoutVars>
      </dgm:prSet>
      <dgm:spPr/>
    </dgm:pt>
    <dgm:pt modelId="{EC32B936-B36F-402C-9F2E-B2A0088487C8}" type="pres">
      <dgm:prSet presAssocID="{639867B0-3612-4D81-8284-814DD61C7D8A}" presName="accent_2" presStyleCnt="0"/>
      <dgm:spPr/>
    </dgm:pt>
    <dgm:pt modelId="{19B39F83-60D0-41AD-9C80-5C062474DD31}" type="pres">
      <dgm:prSet presAssocID="{639867B0-3612-4D81-8284-814DD61C7D8A}" presName="accentRepeatNode" presStyleLbl="solidFgAcc1" presStyleIdx="1" presStyleCnt="3"/>
      <dgm:spPr/>
    </dgm:pt>
    <dgm:pt modelId="{5E9EC162-1908-4EFA-9368-EBFBAE77CFEA}" type="pres">
      <dgm:prSet presAssocID="{44994C8C-1C00-403E-A578-4315C105040C}" presName="text_3" presStyleLbl="node1" presStyleIdx="2" presStyleCnt="3">
        <dgm:presLayoutVars>
          <dgm:bulletEnabled val="1"/>
        </dgm:presLayoutVars>
      </dgm:prSet>
      <dgm:spPr/>
    </dgm:pt>
    <dgm:pt modelId="{263A57DE-5F9A-4320-8F0B-D5BCB44D9323}" type="pres">
      <dgm:prSet presAssocID="{44994C8C-1C00-403E-A578-4315C105040C}" presName="accent_3" presStyleCnt="0"/>
      <dgm:spPr/>
    </dgm:pt>
    <dgm:pt modelId="{43A986A8-81AF-4FA9-97A0-B4DFD2806444}" type="pres">
      <dgm:prSet presAssocID="{44994C8C-1C00-403E-A578-4315C105040C}" presName="accentRepeatNode" presStyleLbl="solidFgAcc1" presStyleIdx="2" presStyleCnt="3"/>
      <dgm:spPr/>
    </dgm:pt>
  </dgm:ptLst>
  <dgm:cxnLst>
    <dgm:cxn modelId="{DC188C37-28EB-44A4-ABED-FBEB8997437D}" srcId="{0A172B6C-7ECD-4020-B234-7008A27E241B}" destId="{44994C8C-1C00-403E-A578-4315C105040C}" srcOrd="2" destOrd="0" parTransId="{A4B87D91-E180-4BF3-965D-B5461F1F0F90}" sibTransId="{BDA1BC03-A2FE-4978-89C4-9F52343A7661}"/>
    <dgm:cxn modelId="{AA6E3B3A-452E-4B11-8DB7-9B05B6A1C1BC}" type="presOf" srcId="{D62A7C14-2866-41E3-A959-1EB91948AE0F}" destId="{98C5F5AD-5815-4EC6-8898-B70F952ED387}" srcOrd="0" destOrd="0" presId="urn:microsoft.com/office/officeart/2008/layout/VerticalCurvedList"/>
    <dgm:cxn modelId="{8D682061-A129-42C5-89A8-E83911AB3A9B}" type="presOf" srcId="{0A172B6C-7ECD-4020-B234-7008A27E241B}" destId="{CC761C08-B6F6-49BE-BEEF-C3A3428C4E81}" srcOrd="0" destOrd="0" presId="urn:microsoft.com/office/officeart/2008/layout/VerticalCurvedList"/>
    <dgm:cxn modelId="{3EFAA641-48A7-468A-B3D8-04014407E4E7}" type="presOf" srcId="{639867B0-3612-4D81-8284-814DD61C7D8A}" destId="{B5332364-70EC-4573-978A-90753320ABEF}" srcOrd="0" destOrd="0" presId="urn:microsoft.com/office/officeart/2008/layout/VerticalCurvedList"/>
    <dgm:cxn modelId="{80EF896E-AEA8-410C-BA9A-8A6E842966B9}" srcId="{0A172B6C-7ECD-4020-B234-7008A27E241B}" destId="{639867B0-3612-4D81-8284-814DD61C7D8A}" srcOrd="1" destOrd="0" parTransId="{C1068EA3-9112-4F23-99A1-71CB461CCE2C}" sibTransId="{D9A3E29C-B2BC-4A3F-8C82-16A49C48E829}"/>
    <dgm:cxn modelId="{06FC7974-0AFF-4664-A2A3-969576D102B0}" type="presOf" srcId="{44994C8C-1C00-403E-A578-4315C105040C}" destId="{5E9EC162-1908-4EFA-9368-EBFBAE77CFEA}" srcOrd="0" destOrd="0" presId="urn:microsoft.com/office/officeart/2008/layout/VerticalCurvedList"/>
    <dgm:cxn modelId="{018130EB-B7A7-432E-820A-59CD4420FE60}" type="presOf" srcId="{FE241C8E-4AAC-48E4-A845-C075B8500F44}" destId="{C3D4B652-03AA-4FBE-AB76-013699E00D9D}" srcOrd="0" destOrd="0" presId="urn:microsoft.com/office/officeart/2008/layout/VerticalCurvedList"/>
    <dgm:cxn modelId="{7370EAF3-AFCD-4353-AC17-D40FEB0E8ABB}" srcId="{0A172B6C-7ECD-4020-B234-7008A27E241B}" destId="{D62A7C14-2866-41E3-A959-1EB91948AE0F}" srcOrd="0" destOrd="0" parTransId="{75901C0D-0DFD-4A2D-948A-582C8E597531}" sibTransId="{FE241C8E-4AAC-48E4-A845-C075B8500F44}"/>
    <dgm:cxn modelId="{A313224C-9D80-46A9-9171-8752D202F53A}" type="presParOf" srcId="{CC761C08-B6F6-49BE-BEEF-C3A3428C4E81}" destId="{3E88E6F4-FBDE-4AC5-AA4F-9D57B2016383}" srcOrd="0" destOrd="0" presId="urn:microsoft.com/office/officeart/2008/layout/VerticalCurvedList"/>
    <dgm:cxn modelId="{C4F1C6A8-9FD7-437B-9BBC-99327FBDF2F0}" type="presParOf" srcId="{3E88E6F4-FBDE-4AC5-AA4F-9D57B2016383}" destId="{D7E7EFB0-2459-4E75-8A4B-E2240F34650F}" srcOrd="0" destOrd="0" presId="urn:microsoft.com/office/officeart/2008/layout/VerticalCurvedList"/>
    <dgm:cxn modelId="{7FFEAC38-5BC5-4ACC-83AA-98C90CCD7BAA}" type="presParOf" srcId="{D7E7EFB0-2459-4E75-8A4B-E2240F34650F}" destId="{E6CA5805-57AD-48CD-89F7-7D8D7927955D}" srcOrd="0" destOrd="0" presId="urn:microsoft.com/office/officeart/2008/layout/VerticalCurvedList"/>
    <dgm:cxn modelId="{C8499029-84DB-4663-ADA5-D219E1D71E33}" type="presParOf" srcId="{D7E7EFB0-2459-4E75-8A4B-E2240F34650F}" destId="{C3D4B652-03AA-4FBE-AB76-013699E00D9D}" srcOrd="1" destOrd="0" presId="urn:microsoft.com/office/officeart/2008/layout/VerticalCurvedList"/>
    <dgm:cxn modelId="{FE3C1435-D504-471E-8274-BC7654583272}" type="presParOf" srcId="{D7E7EFB0-2459-4E75-8A4B-E2240F34650F}" destId="{52827D32-E712-4812-9BE4-BCA2F46D4CE9}" srcOrd="2" destOrd="0" presId="urn:microsoft.com/office/officeart/2008/layout/VerticalCurvedList"/>
    <dgm:cxn modelId="{0E3876CA-19C0-4ECD-A116-A45E126C3A12}" type="presParOf" srcId="{D7E7EFB0-2459-4E75-8A4B-E2240F34650F}" destId="{7668F407-03FD-40E2-8D52-3574EEE36A0D}" srcOrd="3" destOrd="0" presId="urn:microsoft.com/office/officeart/2008/layout/VerticalCurvedList"/>
    <dgm:cxn modelId="{030F4F1B-B53F-4DD9-A57F-9E9339E5DD37}" type="presParOf" srcId="{3E88E6F4-FBDE-4AC5-AA4F-9D57B2016383}" destId="{98C5F5AD-5815-4EC6-8898-B70F952ED387}" srcOrd="1" destOrd="0" presId="urn:microsoft.com/office/officeart/2008/layout/VerticalCurvedList"/>
    <dgm:cxn modelId="{C94C591E-C229-49F4-ACFD-91AC016EC127}" type="presParOf" srcId="{3E88E6F4-FBDE-4AC5-AA4F-9D57B2016383}" destId="{6084234E-3018-44AC-B901-CE5B204D0796}" srcOrd="2" destOrd="0" presId="urn:microsoft.com/office/officeart/2008/layout/VerticalCurvedList"/>
    <dgm:cxn modelId="{F438ACD4-B720-44AB-B327-AF4E65E6618D}" type="presParOf" srcId="{6084234E-3018-44AC-B901-CE5B204D0796}" destId="{1AC477DB-D4A8-4CA7-BCF0-6E5354D366B7}" srcOrd="0" destOrd="0" presId="urn:microsoft.com/office/officeart/2008/layout/VerticalCurvedList"/>
    <dgm:cxn modelId="{7C897403-95AB-4978-845C-A582EC2946D6}" type="presParOf" srcId="{3E88E6F4-FBDE-4AC5-AA4F-9D57B2016383}" destId="{B5332364-70EC-4573-978A-90753320ABEF}" srcOrd="3" destOrd="0" presId="urn:microsoft.com/office/officeart/2008/layout/VerticalCurvedList"/>
    <dgm:cxn modelId="{F9AEA972-F3CD-4C0C-BCFE-9FB41B164E3D}" type="presParOf" srcId="{3E88E6F4-FBDE-4AC5-AA4F-9D57B2016383}" destId="{EC32B936-B36F-402C-9F2E-B2A0088487C8}" srcOrd="4" destOrd="0" presId="urn:microsoft.com/office/officeart/2008/layout/VerticalCurvedList"/>
    <dgm:cxn modelId="{6F1CD3FE-E0B0-4269-ABE3-F43D5499478B}" type="presParOf" srcId="{EC32B936-B36F-402C-9F2E-B2A0088487C8}" destId="{19B39F83-60D0-41AD-9C80-5C062474DD31}" srcOrd="0" destOrd="0" presId="urn:microsoft.com/office/officeart/2008/layout/VerticalCurvedList"/>
    <dgm:cxn modelId="{1334C86E-E0F3-4761-B201-8DB22567FE40}" type="presParOf" srcId="{3E88E6F4-FBDE-4AC5-AA4F-9D57B2016383}" destId="{5E9EC162-1908-4EFA-9368-EBFBAE77CFEA}" srcOrd="5" destOrd="0" presId="urn:microsoft.com/office/officeart/2008/layout/VerticalCurvedList"/>
    <dgm:cxn modelId="{5F49BF57-0F1D-46C4-B06B-7348D6AFB23B}" type="presParOf" srcId="{3E88E6F4-FBDE-4AC5-AA4F-9D57B2016383}" destId="{263A57DE-5F9A-4320-8F0B-D5BCB44D9323}" srcOrd="6" destOrd="0" presId="urn:microsoft.com/office/officeart/2008/layout/VerticalCurvedList"/>
    <dgm:cxn modelId="{C53632B7-C349-4CDA-BF40-A381EFA9B4FF}" type="presParOf" srcId="{263A57DE-5F9A-4320-8F0B-D5BCB44D9323}" destId="{43A986A8-81AF-4FA9-97A0-B4DFD28064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AF76EE6-1F3A-4738-BB7E-7A55406D70AA}" type="doc">
      <dgm:prSet loTypeId="urn:microsoft.com/office/officeart/2005/8/layout/process4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75BE12-922C-4CBD-B66A-F5F3F2989CC2}">
      <dgm:prSet/>
      <dgm:spPr>
        <a:solidFill>
          <a:schemeClr val="accent3">
            <a:lumMod val="25000"/>
          </a:schemeClr>
        </a:solidFill>
        <a:ln w="19050">
          <a:solidFill>
            <a:schemeClr val="bg1"/>
          </a:solidFill>
        </a:ln>
      </dgm:spPr>
      <dgm:t>
        <a:bodyPr/>
        <a:lstStyle/>
        <a:p>
          <a:r>
            <a:rPr lang="bg-BG" b="0" i="0" baseline="0" dirty="0"/>
            <a:t>Постигната стабилна и функционална пилотна система</a:t>
          </a:r>
          <a:endParaRPr lang="en-US" dirty="0"/>
        </a:p>
      </dgm:t>
    </dgm:pt>
    <dgm:pt modelId="{2EFC9643-6074-4B07-9478-BBC5D9ACFE6F}" type="parTrans" cxnId="{C2DC25ED-2CA2-4B83-9127-F68A2E6777E6}">
      <dgm:prSet/>
      <dgm:spPr/>
      <dgm:t>
        <a:bodyPr/>
        <a:lstStyle/>
        <a:p>
          <a:endParaRPr lang="en-US"/>
        </a:p>
      </dgm:t>
    </dgm:pt>
    <dgm:pt modelId="{4D9A5BEE-B51B-4930-895D-8AA19FEC3C9B}" type="sibTrans" cxnId="{C2DC25ED-2CA2-4B83-9127-F68A2E6777E6}">
      <dgm:prSet/>
      <dgm:spPr/>
      <dgm:t>
        <a:bodyPr/>
        <a:lstStyle/>
        <a:p>
          <a:endParaRPr lang="en-US"/>
        </a:p>
      </dgm:t>
    </dgm:pt>
    <dgm:pt modelId="{B354E032-012D-43D4-BCC5-C319F3A73C63}">
      <dgm:prSet/>
      <dgm:spPr>
        <a:solidFill>
          <a:schemeClr val="accent3">
            <a:lumMod val="25000"/>
          </a:schemeClr>
        </a:solidFill>
        <a:ln w="19050">
          <a:solidFill>
            <a:schemeClr val="bg1"/>
          </a:solidFill>
        </a:ln>
      </dgm:spPr>
      <dgm:t>
        <a:bodyPr/>
        <a:lstStyle/>
        <a:p>
          <a:r>
            <a:rPr lang="bg-BG" b="0" i="0" baseline="0" dirty="0"/>
            <a:t>Автоматизирана оценка с гъвкава и авторска логика</a:t>
          </a:r>
          <a:endParaRPr lang="en-US" dirty="0"/>
        </a:p>
      </dgm:t>
    </dgm:pt>
    <dgm:pt modelId="{51C8AA7B-D6F8-4A1E-AE1B-E90BF299F451}" type="parTrans" cxnId="{F4158ACE-6475-4B58-A6A9-32F725B3BFBF}">
      <dgm:prSet/>
      <dgm:spPr/>
      <dgm:t>
        <a:bodyPr/>
        <a:lstStyle/>
        <a:p>
          <a:endParaRPr lang="en-US"/>
        </a:p>
      </dgm:t>
    </dgm:pt>
    <dgm:pt modelId="{A200DA98-3755-4EA3-A272-97935BEC5B41}" type="sibTrans" cxnId="{F4158ACE-6475-4B58-A6A9-32F725B3BFBF}">
      <dgm:prSet/>
      <dgm:spPr/>
      <dgm:t>
        <a:bodyPr/>
        <a:lstStyle/>
        <a:p>
          <a:endParaRPr lang="en-US"/>
        </a:p>
      </dgm:t>
    </dgm:pt>
    <dgm:pt modelId="{8D7BBBD4-30F8-43A6-ADE0-09924E78E7E1}">
      <dgm:prSet/>
      <dgm:spPr>
        <a:solidFill>
          <a:schemeClr val="accent3">
            <a:lumMod val="25000"/>
          </a:schemeClr>
        </a:solidFill>
        <a:ln w="19050">
          <a:solidFill>
            <a:schemeClr val="bg1"/>
          </a:solidFill>
        </a:ln>
      </dgm:spPr>
      <dgm:t>
        <a:bodyPr/>
        <a:lstStyle/>
        <a:p>
          <a:r>
            <a:rPr lang="bg-BG" b="0" i="0" baseline="0" dirty="0"/>
            <a:t>Има потенциал за разширение и интеграция с LMS платформи</a:t>
          </a:r>
          <a:endParaRPr lang="en-US" dirty="0"/>
        </a:p>
      </dgm:t>
    </dgm:pt>
    <dgm:pt modelId="{C4FEBADE-C20B-4365-8BB3-0F3AD07DB47A}" type="parTrans" cxnId="{2CF1542E-9688-4E2B-AF3B-4AC37C725E30}">
      <dgm:prSet/>
      <dgm:spPr/>
      <dgm:t>
        <a:bodyPr/>
        <a:lstStyle/>
        <a:p>
          <a:endParaRPr lang="en-US"/>
        </a:p>
      </dgm:t>
    </dgm:pt>
    <dgm:pt modelId="{CCB9B294-FEC6-4785-BE5F-1E394CD832B6}" type="sibTrans" cxnId="{2CF1542E-9688-4E2B-AF3B-4AC37C725E30}">
      <dgm:prSet/>
      <dgm:spPr/>
      <dgm:t>
        <a:bodyPr/>
        <a:lstStyle/>
        <a:p>
          <a:endParaRPr lang="en-US"/>
        </a:p>
      </dgm:t>
    </dgm:pt>
    <dgm:pt modelId="{D6F3DA93-D548-4C2D-9BFF-6631F3927DAF}" type="pres">
      <dgm:prSet presAssocID="{7AF76EE6-1F3A-4738-BB7E-7A55406D70AA}" presName="Name0" presStyleCnt="0">
        <dgm:presLayoutVars>
          <dgm:dir/>
          <dgm:animLvl val="lvl"/>
          <dgm:resizeHandles val="exact"/>
        </dgm:presLayoutVars>
      </dgm:prSet>
      <dgm:spPr/>
    </dgm:pt>
    <dgm:pt modelId="{C57798CD-25F7-44D1-A488-3BA0A6D8DC97}" type="pres">
      <dgm:prSet presAssocID="{8D7BBBD4-30F8-43A6-ADE0-09924E78E7E1}" presName="boxAndChildren" presStyleCnt="0"/>
      <dgm:spPr/>
    </dgm:pt>
    <dgm:pt modelId="{235F6BF1-7B96-44AF-9067-ABB6097ED54B}" type="pres">
      <dgm:prSet presAssocID="{8D7BBBD4-30F8-43A6-ADE0-09924E78E7E1}" presName="parentTextBox" presStyleLbl="node1" presStyleIdx="0" presStyleCnt="3"/>
      <dgm:spPr/>
    </dgm:pt>
    <dgm:pt modelId="{68E2F8B0-6B10-4795-A881-42E8A8C49CE4}" type="pres">
      <dgm:prSet presAssocID="{A200DA98-3755-4EA3-A272-97935BEC5B41}" presName="sp" presStyleCnt="0"/>
      <dgm:spPr/>
    </dgm:pt>
    <dgm:pt modelId="{C28340A1-DDBE-46CF-8DE8-00F635A64C07}" type="pres">
      <dgm:prSet presAssocID="{B354E032-012D-43D4-BCC5-C319F3A73C63}" presName="arrowAndChildren" presStyleCnt="0"/>
      <dgm:spPr/>
    </dgm:pt>
    <dgm:pt modelId="{A7F2023B-FE08-4123-9D95-26E2DEA83E77}" type="pres">
      <dgm:prSet presAssocID="{B354E032-012D-43D4-BCC5-C319F3A73C63}" presName="parentTextArrow" presStyleLbl="node1" presStyleIdx="1" presStyleCnt="3"/>
      <dgm:spPr/>
    </dgm:pt>
    <dgm:pt modelId="{7580BCD1-ED58-4629-B396-93D76C214F10}" type="pres">
      <dgm:prSet presAssocID="{4D9A5BEE-B51B-4930-895D-8AA19FEC3C9B}" presName="sp" presStyleCnt="0"/>
      <dgm:spPr/>
    </dgm:pt>
    <dgm:pt modelId="{BFB8D487-01E7-4628-ACF2-AD1460458159}" type="pres">
      <dgm:prSet presAssocID="{8175BE12-922C-4CBD-B66A-F5F3F2989CC2}" presName="arrowAndChildren" presStyleCnt="0"/>
      <dgm:spPr/>
    </dgm:pt>
    <dgm:pt modelId="{90A3DA60-A0C7-40CA-B9A1-3A3CCF686075}" type="pres">
      <dgm:prSet presAssocID="{8175BE12-922C-4CBD-B66A-F5F3F2989CC2}" presName="parentTextArrow" presStyleLbl="node1" presStyleIdx="2" presStyleCnt="3"/>
      <dgm:spPr/>
    </dgm:pt>
  </dgm:ptLst>
  <dgm:cxnLst>
    <dgm:cxn modelId="{7A6F881A-4CAD-4988-A3D7-D91EF78C5B3B}" type="presOf" srcId="{8D7BBBD4-30F8-43A6-ADE0-09924E78E7E1}" destId="{235F6BF1-7B96-44AF-9067-ABB6097ED54B}" srcOrd="0" destOrd="0" presId="urn:microsoft.com/office/officeart/2005/8/layout/process4"/>
    <dgm:cxn modelId="{2CF1542E-9688-4E2B-AF3B-4AC37C725E30}" srcId="{7AF76EE6-1F3A-4738-BB7E-7A55406D70AA}" destId="{8D7BBBD4-30F8-43A6-ADE0-09924E78E7E1}" srcOrd="2" destOrd="0" parTransId="{C4FEBADE-C20B-4365-8BB3-0F3AD07DB47A}" sibTransId="{CCB9B294-FEC6-4785-BE5F-1E394CD832B6}"/>
    <dgm:cxn modelId="{E5DB315A-E665-4BE1-8723-1AD35E99C547}" type="presOf" srcId="{B354E032-012D-43D4-BCC5-C319F3A73C63}" destId="{A7F2023B-FE08-4123-9D95-26E2DEA83E77}" srcOrd="0" destOrd="0" presId="urn:microsoft.com/office/officeart/2005/8/layout/process4"/>
    <dgm:cxn modelId="{0FC1917B-4EDD-46BD-BBBB-63344A90B1B2}" type="presOf" srcId="{7AF76EE6-1F3A-4738-BB7E-7A55406D70AA}" destId="{D6F3DA93-D548-4C2D-9BFF-6631F3927DAF}" srcOrd="0" destOrd="0" presId="urn:microsoft.com/office/officeart/2005/8/layout/process4"/>
    <dgm:cxn modelId="{E6504B9C-9F94-42DC-B196-47BB716FB7FE}" type="presOf" srcId="{8175BE12-922C-4CBD-B66A-F5F3F2989CC2}" destId="{90A3DA60-A0C7-40CA-B9A1-3A3CCF686075}" srcOrd="0" destOrd="0" presId="urn:microsoft.com/office/officeart/2005/8/layout/process4"/>
    <dgm:cxn modelId="{F4158ACE-6475-4B58-A6A9-32F725B3BFBF}" srcId="{7AF76EE6-1F3A-4738-BB7E-7A55406D70AA}" destId="{B354E032-012D-43D4-BCC5-C319F3A73C63}" srcOrd="1" destOrd="0" parTransId="{51C8AA7B-D6F8-4A1E-AE1B-E90BF299F451}" sibTransId="{A200DA98-3755-4EA3-A272-97935BEC5B41}"/>
    <dgm:cxn modelId="{C2DC25ED-2CA2-4B83-9127-F68A2E6777E6}" srcId="{7AF76EE6-1F3A-4738-BB7E-7A55406D70AA}" destId="{8175BE12-922C-4CBD-B66A-F5F3F2989CC2}" srcOrd="0" destOrd="0" parTransId="{2EFC9643-6074-4B07-9478-BBC5D9ACFE6F}" sibTransId="{4D9A5BEE-B51B-4930-895D-8AA19FEC3C9B}"/>
    <dgm:cxn modelId="{24572BE8-772D-48D6-9443-A91F76E49A03}" type="presParOf" srcId="{D6F3DA93-D548-4C2D-9BFF-6631F3927DAF}" destId="{C57798CD-25F7-44D1-A488-3BA0A6D8DC97}" srcOrd="0" destOrd="0" presId="urn:microsoft.com/office/officeart/2005/8/layout/process4"/>
    <dgm:cxn modelId="{B5743829-A992-4452-9354-BA946E562C1A}" type="presParOf" srcId="{C57798CD-25F7-44D1-A488-3BA0A6D8DC97}" destId="{235F6BF1-7B96-44AF-9067-ABB6097ED54B}" srcOrd="0" destOrd="0" presId="urn:microsoft.com/office/officeart/2005/8/layout/process4"/>
    <dgm:cxn modelId="{7ACF26A4-D6F9-4D5B-91B5-3C945000BEFE}" type="presParOf" srcId="{D6F3DA93-D548-4C2D-9BFF-6631F3927DAF}" destId="{68E2F8B0-6B10-4795-A881-42E8A8C49CE4}" srcOrd="1" destOrd="0" presId="urn:microsoft.com/office/officeart/2005/8/layout/process4"/>
    <dgm:cxn modelId="{2351849A-D603-4BC1-995D-677EFE1B8966}" type="presParOf" srcId="{D6F3DA93-D548-4C2D-9BFF-6631F3927DAF}" destId="{C28340A1-DDBE-46CF-8DE8-00F635A64C07}" srcOrd="2" destOrd="0" presId="urn:microsoft.com/office/officeart/2005/8/layout/process4"/>
    <dgm:cxn modelId="{9A337930-B367-4A2B-BC30-C670ED4F2D98}" type="presParOf" srcId="{C28340A1-DDBE-46CF-8DE8-00F635A64C07}" destId="{A7F2023B-FE08-4123-9D95-26E2DEA83E77}" srcOrd="0" destOrd="0" presId="urn:microsoft.com/office/officeart/2005/8/layout/process4"/>
    <dgm:cxn modelId="{5DE6AC10-E010-4A17-84A7-57B61514C93B}" type="presParOf" srcId="{D6F3DA93-D548-4C2D-9BFF-6631F3927DAF}" destId="{7580BCD1-ED58-4629-B396-93D76C214F10}" srcOrd="3" destOrd="0" presId="urn:microsoft.com/office/officeart/2005/8/layout/process4"/>
    <dgm:cxn modelId="{C21E20D2-DDEE-45DB-8377-958D301521C6}" type="presParOf" srcId="{D6F3DA93-D548-4C2D-9BFF-6631F3927DAF}" destId="{BFB8D487-01E7-4628-ACF2-AD1460458159}" srcOrd="4" destOrd="0" presId="urn:microsoft.com/office/officeart/2005/8/layout/process4"/>
    <dgm:cxn modelId="{A963F74F-84FF-4B21-8439-93B648AF7227}" type="presParOf" srcId="{BFB8D487-01E7-4628-ACF2-AD1460458159}" destId="{90A3DA60-A0C7-40CA-B9A1-3A3CCF686075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566F56-0678-42B8-8C8E-0D4C0DCE4981}">
      <dsp:nvSpPr>
        <dsp:cNvPr id="0" name=""/>
        <dsp:cNvSpPr/>
      </dsp:nvSpPr>
      <dsp:spPr>
        <a:xfrm>
          <a:off x="0" y="2149226"/>
          <a:ext cx="7399170" cy="705424"/>
        </a:xfrm>
        <a:prstGeom prst="rect">
          <a:avLst/>
        </a:prstGeom>
        <a:solidFill>
          <a:schemeClr val="accent3">
            <a:lumMod val="25000"/>
          </a:schemeClr>
        </a:solidFill>
        <a:ln w="1905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700" kern="1200" noProof="0" dirty="0"/>
            <a:t>Разработка, тестване и оценка на пилотна система</a:t>
          </a:r>
        </a:p>
      </dsp:txBody>
      <dsp:txXfrm>
        <a:off x="0" y="2149226"/>
        <a:ext cx="7399170" cy="705424"/>
      </dsp:txXfrm>
    </dsp:sp>
    <dsp:sp modelId="{C33796D2-1780-4253-A266-4A495488BFAB}">
      <dsp:nvSpPr>
        <dsp:cNvPr id="0" name=""/>
        <dsp:cNvSpPr/>
      </dsp:nvSpPr>
      <dsp:spPr>
        <a:xfrm rot="10800000">
          <a:off x="0" y="1074865"/>
          <a:ext cx="7399170" cy="1084942"/>
        </a:xfrm>
        <a:prstGeom prst="upArrowCallout">
          <a:avLst/>
        </a:prstGeom>
        <a:solidFill>
          <a:schemeClr val="accent4">
            <a:hueOff val="4789744"/>
            <a:satOff val="33139"/>
            <a:lumOff val="-28528"/>
            <a:alphaOff val="0"/>
          </a:schemeClr>
        </a:solidFill>
        <a:ln w="1905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700" kern="1200" dirty="0"/>
            <a:t>Анализиране </a:t>
          </a:r>
          <a:r>
            <a:rPr lang="bg-BG" sz="1700" kern="1200"/>
            <a:t>и проектиране на </a:t>
          </a:r>
          <a:r>
            <a:rPr lang="bg-BG" sz="1700" kern="1200" dirty="0"/>
            <a:t>пилотната система</a:t>
          </a:r>
          <a:endParaRPr lang="en-US" sz="1700" kern="1200" dirty="0"/>
        </a:p>
      </dsp:txBody>
      <dsp:txXfrm rot="10800000">
        <a:off x="0" y="1074865"/>
        <a:ext cx="7399170" cy="704963"/>
      </dsp:txXfrm>
    </dsp:sp>
    <dsp:sp modelId="{513B673C-451D-40BB-BDDF-FB46BA4224DB}">
      <dsp:nvSpPr>
        <dsp:cNvPr id="0" name=""/>
        <dsp:cNvSpPr/>
      </dsp:nvSpPr>
      <dsp:spPr>
        <a:xfrm rot="10800000">
          <a:off x="0" y="504"/>
          <a:ext cx="7399170" cy="1084942"/>
        </a:xfrm>
        <a:prstGeom prst="upArrowCallout">
          <a:avLst/>
        </a:prstGeom>
        <a:solidFill>
          <a:schemeClr val="accent4">
            <a:hueOff val="9579488"/>
            <a:satOff val="66278"/>
            <a:lumOff val="-57057"/>
            <a:alphaOff val="0"/>
          </a:schemeClr>
        </a:solidFill>
        <a:ln w="1905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700" kern="1200" dirty="0"/>
            <a:t>Преглед и сравнителен анализ на съществуващи онлайн системи за автоматизирана оценка на програмен код</a:t>
          </a:r>
          <a:endParaRPr lang="en-US" sz="1700" kern="1200" dirty="0"/>
        </a:p>
      </dsp:txBody>
      <dsp:txXfrm rot="10800000">
        <a:off x="0" y="504"/>
        <a:ext cx="7399170" cy="7049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DA1133-6497-4B7E-B172-1D2998AD95F4}">
      <dsp:nvSpPr>
        <dsp:cNvPr id="0" name=""/>
        <dsp:cNvSpPr/>
      </dsp:nvSpPr>
      <dsp:spPr>
        <a:xfrm rot="16200000">
          <a:off x="-75300" y="76321"/>
          <a:ext cx="2807129" cy="2654486"/>
        </a:xfrm>
        <a:prstGeom prst="flowChartManualOperation">
          <a:avLst/>
        </a:prstGeom>
        <a:solidFill>
          <a:schemeClr val="accent3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1743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400" b="0" i="0" kern="1200" noProof="0" dirty="0"/>
            <a:t>Системи за автоматизирано оценяване на програмен код</a:t>
          </a:r>
          <a:endParaRPr lang="bg-BG" sz="2400" kern="1200" noProof="0" dirty="0"/>
        </a:p>
      </dsp:txBody>
      <dsp:txXfrm rot="5400000">
        <a:off x="1022" y="561425"/>
        <a:ext cx="2654486" cy="1684277"/>
      </dsp:txXfrm>
    </dsp:sp>
    <dsp:sp modelId="{4A0797C0-89FC-459C-B2FC-2E7D029AB963}">
      <dsp:nvSpPr>
        <dsp:cNvPr id="0" name=""/>
        <dsp:cNvSpPr/>
      </dsp:nvSpPr>
      <dsp:spPr>
        <a:xfrm rot="16200000">
          <a:off x="2778272" y="76321"/>
          <a:ext cx="2807129" cy="2654486"/>
        </a:xfrm>
        <a:prstGeom prst="flowChartManualOperation">
          <a:avLst/>
        </a:prstGeom>
        <a:solidFill>
          <a:schemeClr val="accent4">
            <a:hueOff val="4789744"/>
            <a:satOff val="33139"/>
            <a:lumOff val="-285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1743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400" b="0" i="0" kern="1200" noProof="0" dirty="0"/>
            <a:t>Преглед на актуални решения </a:t>
          </a:r>
          <a:endParaRPr lang="bg-BG" sz="2400" kern="1200" noProof="0" dirty="0"/>
        </a:p>
      </dsp:txBody>
      <dsp:txXfrm rot="5400000">
        <a:off x="2854594" y="561425"/>
        <a:ext cx="2654486" cy="1684277"/>
      </dsp:txXfrm>
    </dsp:sp>
    <dsp:sp modelId="{C2809190-8FF8-4A51-B648-805637062AFB}">
      <dsp:nvSpPr>
        <dsp:cNvPr id="0" name=""/>
        <dsp:cNvSpPr/>
      </dsp:nvSpPr>
      <dsp:spPr>
        <a:xfrm rot="16200000">
          <a:off x="5631845" y="76321"/>
          <a:ext cx="2807129" cy="2654486"/>
        </a:xfrm>
        <a:prstGeom prst="flowChartManualOperation">
          <a:avLst/>
        </a:prstGeom>
        <a:solidFill>
          <a:schemeClr val="accent4">
            <a:hueOff val="9579488"/>
            <a:satOff val="66278"/>
            <a:lumOff val="-5705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1743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400" b="0" i="0" kern="1200" noProof="0" dirty="0"/>
            <a:t>Сравнителен анализ на разгледаните решения</a:t>
          </a:r>
          <a:endParaRPr lang="bg-BG" sz="2400" kern="1200" noProof="0" dirty="0"/>
        </a:p>
      </dsp:txBody>
      <dsp:txXfrm rot="5400000">
        <a:off x="5708167" y="561425"/>
        <a:ext cx="2654486" cy="16842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DA1133-6497-4B7E-B172-1D2998AD95F4}">
      <dsp:nvSpPr>
        <dsp:cNvPr id="0" name=""/>
        <dsp:cNvSpPr/>
      </dsp:nvSpPr>
      <dsp:spPr>
        <a:xfrm rot="16200000">
          <a:off x="613946" y="-609761"/>
          <a:ext cx="2807129" cy="4026652"/>
        </a:xfrm>
        <a:prstGeom prst="flowChartManualOperation">
          <a:avLst/>
        </a:prstGeom>
        <a:solidFill>
          <a:schemeClr val="accent3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0" tIns="0" rIns="278515" bIns="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4400" b="0" i="0" kern="1200" dirty="0"/>
            <a:t>Софтуерен анализ</a:t>
          </a:r>
          <a:endParaRPr lang="bg-BG" sz="4400" kern="1200" noProof="0" dirty="0"/>
        </a:p>
      </dsp:txBody>
      <dsp:txXfrm rot="5400000">
        <a:off x="4185" y="561426"/>
        <a:ext cx="4026652" cy="1684277"/>
      </dsp:txXfrm>
    </dsp:sp>
    <dsp:sp modelId="{4A0797C0-89FC-459C-B2FC-2E7D029AB963}">
      <dsp:nvSpPr>
        <dsp:cNvPr id="0" name=""/>
        <dsp:cNvSpPr/>
      </dsp:nvSpPr>
      <dsp:spPr>
        <a:xfrm rot="16200000">
          <a:off x="4942598" y="-609761"/>
          <a:ext cx="2807129" cy="4026652"/>
        </a:xfrm>
        <a:prstGeom prst="flowChartManualOperation">
          <a:avLst/>
        </a:prstGeom>
        <a:solidFill>
          <a:srgbClr val="77591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0" tIns="0" rIns="278515" bIns="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4400" b="0" i="0" kern="1200" dirty="0"/>
            <a:t>Архитектура на системата</a:t>
          </a:r>
          <a:endParaRPr lang="en-US" sz="4400" kern="1200" dirty="0"/>
        </a:p>
      </dsp:txBody>
      <dsp:txXfrm rot="5400000">
        <a:off x="4332837" y="561426"/>
        <a:ext cx="4026652" cy="168427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DA1133-6497-4B7E-B172-1D2998AD95F4}">
      <dsp:nvSpPr>
        <dsp:cNvPr id="0" name=""/>
        <dsp:cNvSpPr/>
      </dsp:nvSpPr>
      <dsp:spPr>
        <a:xfrm rot="16200000">
          <a:off x="-75300" y="76321"/>
          <a:ext cx="2807129" cy="2654486"/>
        </a:xfrm>
        <a:prstGeom prst="flowChartManualOperation">
          <a:avLst/>
        </a:prstGeom>
        <a:solidFill>
          <a:schemeClr val="accent3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795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800" b="0" i="0" kern="1200" dirty="0"/>
            <a:t>Технологично осигуряване</a:t>
          </a:r>
          <a:endParaRPr lang="bg-BG" sz="2800" kern="1200" noProof="0" dirty="0"/>
        </a:p>
      </dsp:txBody>
      <dsp:txXfrm rot="5400000">
        <a:off x="1022" y="561425"/>
        <a:ext cx="2654486" cy="1684277"/>
      </dsp:txXfrm>
    </dsp:sp>
    <dsp:sp modelId="{4A0797C0-89FC-459C-B2FC-2E7D029AB963}">
      <dsp:nvSpPr>
        <dsp:cNvPr id="0" name=""/>
        <dsp:cNvSpPr/>
      </dsp:nvSpPr>
      <dsp:spPr>
        <a:xfrm rot="16200000">
          <a:off x="2778272" y="76321"/>
          <a:ext cx="2807129" cy="2654486"/>
        </a:xfrm>
        <a:prstGeom prst="flowChartManualOperation">
          <a:avLst/>
        </a:prstGeom>
        <a:solidFill>
          <a:srgbClr val="77591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795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800" b="0" i="0" kern="1200" dirty="0"/>
            <a:t>Оценка на системата</a:t>
          </a:r>
          <a:endParaRPr lang="en-US" sz="2800" kern="1200" dirty="0"/>
        </a:p>
      </dsp:txBody>
      <dsp:txXfrm rot="5400000">
        <a:off x="2854594" y="561425"/>
        <a:ext cx="2654486" cy="1684277"/>
      </dsp:txXfrm>
    </dsp:sp>
    <dsp:sp modelId="{6C749B00-5D03-40DD-A682-DE3863BA34D9}">
      <dsp:nvSpPr>
        <dsp:cNvPr id="0" name=""/>
        <dsp:cNvSpPr/>
      </dsp:nvSpPr>
      <dsp:spPr>
        <a:xfrm rot="16200000">
          <a:off x="5631845" y="76321"/>
          <a:ext cx="2807129" cy="2654486"/>
        </a:xfrm>
        <a:prstGeom prst="flowChartManualOperation">
          <a:avLst/>
        </a:prstGeom>
        <a:solidFill>
          <a:schemeClr val="accent4">
            <a:hueOff val="9579488"/>
            <a:satOff val="66278"/>
            <a:lumOff val="-5705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795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b="0" i="0" kern="1200"/>
            <a:t>Анализ на резултатите и развитие</a:t>
          </a:r>
          <a:endParaRPr lang="en-US" sz="2800" kern="1200" dirty="0"/>
        </a:p>
      </dsp:txBody>
      <dsp:txXfrm rot="5400000">
        <a:off x="5708167" y="561425"/>
        <a:ext cx="2654486" cy="168427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D4B652-03AA-4FBE-AB76-013699E00D9D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C5F5AD-5815-4EC6-8898-B70F952ED387}">
      <dsp:nvSpPr>
        <dsp:cNvPr id="0" name=""/>
        <dsp:cNvSpPr/>
      </dsp:nvSpPr>
      <dsp:spPr>
        <a:xfrm>
          <a:off x="564979" y="406400"/>
          <a:ext cx="6486215" cy="812800"/>
        </a:xfrm>
        <a:prstGeom prst="rect">
          <a:avLst/>
        </a:prstGeom>
        <a:solidFill>
          <a:schemeClr val="accent3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accent1"/>
            </a:buClr>
            <a:buFont typeface="Arial" panose="020B0604020202020204" pitchFamily="34" charset="0"/>
            <a:buNone/>
          </a:pPr>
          <a:r>
            <a:rPr lang="bg-BG" sz="1800" kern="1200" noProof="0" dirty="0"/>
            <a:t>Система функционира стабилно, но има нужда от по-прозрачна обратна връзка към потребителя</a:t>
          </a:r>
          <a:endParaRPr lang="bg-BG" sz="1800" kern="1200" dirty="0"/>
        </a:p>
      </dsp:txBody>
      <dsp:txXfrm>
        <a:off x="564979" y="406400"/>
        <a:ext cx="6486215" cy="812800"/>
      </dsp:txXfrm>
    </dsp:sp>
    <dsp:sp modelId="{1AC477DB-D4A8-4CA7-BCF0-6E5354D366B7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332364-70EC-4573-978A-90753320ABEF}">
      <dsp:nvSpPr>
        <dsp:cNvPr id="0" name=""/>
        <dsp:cNvSpPr/>
      </dsp:nvSpPr>
      <dsp:spPr>
        <a:xfrm>
          <a:off x="860432" y="1625599"/>
          <a:ext cx="6190762" cy="812800"/>
        </a:xfrm>
        <a:prstGeom prst="rect">
          <a:avLst/>
        </a:prstGeom>
        <a:solidFill>
          <a:schemeClr val="accent4">
            <a:hueOff val="4789744"/>
            <a:satOff val="33139"/>
            <a:lumOff val="-285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accent1"/>
            </a:buClr>
            <a:buFont typeface="Arial" panose="020B0604020202020204" pitchFamily="34" charset="0"/>
            <a:buNone/>
          </a:pPr>
          <a:r>
            <a:rPr lang="bg-BG" sz="1800" kern="1200" noProof="0" dirty="0"/>
            <a:t>Административният панел е базов и изисква разширение</a:t>
          </a:r>
          <a:endParaRPr lang="bg-BG" sz="1800" kern="1200" dirty="0"/>
        </a:p>
      </dsp:txBody>
      <dsp:txXfrm>
        <a:off x="860432" y="1625599"/>
        <a:ext cx="6190762" cy="812800"/>
      </dsp:txXfrm>
    </dsp:sp>
    <dsp:sp modelId="{19B39F83-60D0-41AD-9C80-5C062474DD31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4789744"/>
              <a:satOff val="33139"/>
              <a:lumOff val="-285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9EC162-1908-4EFA-9368-EBFBAE77CFEA}">
      <dsp:nvSpPr>
        <dsp:cNvPr id="0" name=""/>
        <dsp:cNvSpPr/>
      </dsp:nvSpPr>
      <dsp:spPr>
        <a:xfrm>
          <a:off x="564979" y="2844800"/>
          <a:ext cx="6486215" cy="812800"/>
        </a:xfrm>
        <a:prstGeom prst="rect">
          <a:avLst/>
        </a:prstGeom>
        <a:solidFill>
          <a:schemeClr val="accent4">
            <a:hueOff val="9579488"/>
            <a:satOff val="66278"/>
            <a:lumOff val="-5705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accent1"/>
            </a:buClr>
            <a:buFont typeface="Arial" panose="020B0604020202020204" pitchFamily="34" charset="0"/>
            <a:buNone/>
          </a:pPr>
          <a:r>
            <a:rPr lang="bg-BG" sz="1800" kern="1200" noProof="0" dirty="0"/>
            <a:t>Възможности за развитие: повече езици, интеграция с LMS, модул за състезателно програмиране</a:t>
          </a:r>
          <a:endParaRPr lang="bg-BG" sz="1800" kern="1200" dirty="0"/>
        </a:p>
      </dsp:txBody>
      <dsp:txXfrm>
        <a:off x="564979" y="2844800"/>
        <a:ext cx="6486215" cy="812800"/>
      </dsp:txXfrm>
    </dsp:sp>
    <dsp:sp modelId="{43A986A8-81AF-4FA9-97A0-B4DFD2806444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9579488"/>
              <a:satOff val="66278"/>
              <a:lumOff val="-570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5F6BF1-7B96-44AF-9067-ABB6097ED54B}">
      <dsp:nvSpPr>
        <dsp:cNvPr id="0" name=""/>
        <dsp:cNvSpPr/>
      </dsp:nvSpPr>
      <dsp:spPr>
        <a:xfrm>
          <a:off x="0" y="2177540"/>
          <a:ext cx="7259416" cy="714717"/>
        </a:xfrm>
        <a:prstGeom prst="rect">
          <a:avLst/>
        </a:prstGeom>
        <a:solidFill>
          <a:schemeClr val="accent3">
            <a:lumMod val="25000"/>
          </a:schemeClr>
        </a:solidFill>
        <a:ln w="1905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b="0" i="0" kern="1200" baseline="0" dirty="0"/>
            <a:t>Има потенциал за разширение и интеграция с LMS платформи</a:t>
          </a:r>
          <a:endParaRPr lang="en-US" sz="1800" kern="1200" dirty="0"/>
        </a:p>
      </dsp:txBody>
      <dsp:txXfrm>
        <a:off x="0" y="2177540"/>
        <a:ext cx="7259416" cy="714717"/>
      </dsp:txXfrm>
    </dsp:sp>
    <dsp:sp modelId="{A7F2023B-FE08-4123-9D95-26E2DEA83E77}">
      <dsp:nvSpPr>
        <dsp:cNvPr id="0" name=""/>
        <dsp:cNvSpPr/>
      </dsp:nvSpPr>
      <dsp:spPr>
        <a:xfrm rot="10800000">
          <a:off x="0" y="1089025"/>
          <a:ext cx="7259416" cy="1099235"/>
        </a:xfrm>
        <a:prstGeom prst="upArrowCallout">
          <a:avLst/>
        </a:prstGeom>
        <a:solidFill>
          <a:schemeClr val="accent3">
            <a:lumMod val="25000"/>
          </a:schemeClr>
        </a:solidFill>
        <a:ln w="1905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b="0" i="0" kern="1200" baseline="0" dirty="0"/>
            <a:t>Автоматизирана оценка с гъвкава и авторска логика</a:t>
          </a:r>
          <a:endParaRPr lang="en-US" sz="1800" kern="1200" dirty="0"/>
        </a:p>
      </dsp:txBody>
      <dsp:txXfrm rot="10800000">
        <a:off x="0" y="1089025"/>
        <a:ext cx="7259416" cy="714250"/>
      </dsp:txXfrm>
    </dsp:sp>
    <dsp:sp modelId="{90A3DA60-A0C7-40CA-B9A1-3A3CCF686075}">
      <dsp:nvSpPr>
        <dsp:cNvPr id="0" name=""/>
        <dsp:cNvSpPr/>
      </dsp:nvSpPr>
      <dsp:spPr>
        <a:xfrm rot="10800000">
          <a:off x="0" y="511"/>
          <a:ext cx="7259416" cy="1099235"/>
        </a:xfrm>
        <a:prstGeom prst="upArrowCallout">
          <a:avLst/>
        </a:prstGeom>
        <a:solidFill>
          <a:schemeClr val="accent3">
            <a:lumMod val="25000"/>
          </a:schemeClr>
        </a:solidFill>
        <a:ln w="19050" cap="flat" cmpd="sng" algn="ctr">
          <a:solidFill>
            <a:schemeClr val="bg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800" b="0" i="0" kern="1200" baseline="0" dirty="0"/>
            <a:t>Постигната стабилна и функционална пилотна система</a:t>
          </a:r>
          <a:endParaRPr lang="en-US" sz="1800" kern="1200" dirty="0"/>
        </a:p>
      </dsp:txBody>
      <dsp:txXfrm rot="10800000">
        <a:off x="0" y="511"/>
        <a:ext cx="7259416" cy="714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376183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46291-B425-102C-7143-F7A8A9164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0BD5EA-2ACC-4638-7C10-AA63614D42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F8880E-17F5-7EEA-1F56-1A1E4728A0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3471541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bg-BG" noProof="0" dirty="0"/>
              <a:t>През настоящата дипломна работа беше разработена и тествана пилотна система за автоматизирана проверка и оценка на програмни решения. Системата покрива основните изисквания на университетската образователна среда и осигурява обективност и бърза обратна връзка.</a:t>
            </a:r>
          </a:p>
          <a:p>
            <a:pPr marL="158750" indent="0">
              <a:buNone/>
            </a:pPr>
            <a:br>
              <a:rPr lang="bg-BG" noProof="0" dirty="0"/>
            </a:br>
            <a:r>
              <a:rPr lang="bg-BG" noProof="0" dirty="0"/>
              <a:t>Разработената собствена логика за оценка добавя гъвкавост и дава възможност за различни критерии за успех. Тестването показа добра производителност и стабилност на системата.</a:t>
            </a:r>
          </a:p>
          <a:p>
            <a:pPr marL="158750" indent="0">
              <a:buNone/>
            </a:pPr>
            <a:br>
              <a:rPr lang="bg-BG" noProof="0" dirty="0"/>
            </a:br>
            <a:r>
              <a:rPr lang="bg-BG" noProof="0" dirty="0"/>
              <a:t>Предвидените възможности за развитие включват разширяване на езиковата поддръжка и интеграция с външни платформи, което прави проекта перспективен за бъдеща реализация и надграждане.</a:t>
            </a:r>
          </a:p>
          <a:p>
            <a:pPr marL="158750" indent="0">
              <a:buNone/>
            </a:pP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12047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6B9EC-67B9-41BE-4527-77686B061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0FBFA2-4F2B-F6A3-9E13-9A085DE7A4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4BFBFF-8A18-2B8C-FD90-7B7862FDD8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634665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bg-BG" noProof="0" dirty="0"/>
              <a:t>Онлайн системата за автоматизирано оценяване представя задача с описание, входни и изходни формати, ограничения и примерни данни. Потребителите избират език, пишат решение и го изпращат. Системата компилира (при нужда) и оценява решението чрез скрит набор от тестове.</a:t>
            </a:r>
          </a:p>
        </p:txBody>
      </p:sp>
    </p:spTree>
    <p:extLst>
      <p:ext uri="{BB962C8B-B14F-4D97-AF65-F5344CB8AC3E}">
        <p14:creationId xmlns:p14="http://schemas.microsoft.com/office/powerpoint/2010/main" val="252055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C56F4-5CA3-D7D5-FC2D-2AB8548F52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9B03F6-3262-400D-214D-CB5BD30632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0B5B4C-90AE-1A7A-A68F-595F2D6B73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bg-BG" noProof="0" dirty="0"/>
              <a:t>Архитектурата на OJS е изградена спрямо функционалните и нефункционалните изисквания, като използва </a:t>
            </a:r>
            <a:r>
              <a:rPr lang="bg-BG" noProof="0" dirty="0" err="1"/>
              <a:t>микросървисен</a:t>
            </a:r>
            <a:r>
              <a:rPr lang="bg-BG" noProof="0" dirty="0"/>
              <a:t> подход. Вместо монолит, системата се състои от независими, слабо свързани компоненти, които осигуряват гъвкава и ефективна функционалност. Диаграмата илюстрира как тези компоненти взаимодействат с данните за оценяване.</a:t>
            </a:r>
          </a:p>
        </p:txBody>
      </p:sp>
    </p:spTree>
    <p:extLst>
      <p:ext uri="{BB962C8B-B14F-4D97-AF65-F5344CB8AC3E}">
        <p14:creationId xmlns:p14="http://schemas.microsoft.com/office/powerpoint/2010/main" val="3806861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65187-95ED-66F2-408F-247AD0091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A39DCB-A8AD-2C65-61A5-F9FF58F8C7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86AF16-226F-D7A4-D7CB-951992133E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2068765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12219-5E12-90AA-EB70-6748D838E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35ED67-7F45-65C1-88EE-97F8400459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999BD0-4DCE-F164-7760-9E7E98CD61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bg-BG" b="1" noProof="0" dirty="0"/>
              <a:t>Цел и обхват</a:t>
            </a:r>
          </a:p>
          <a:p>
            <a:pPr>
              <a:buNone/>
            </a:pPr>
            <a:r>
              <a:rPr lang="bg-BG" noProof="0" dirty="0"/>
              <a:t>Системата цели да подпомогне учебния процес чрез автоматизирано оценяване на студентски задачи. Разработва се като MVP, насочен към университетска среда, с основни функционалности за преподаватели и студенти.</a:t>
            </a:r>
          </a:p>
          <a:p>
            <a:pPr>
              <a:buNone/>
            </a:pPr>
            <a:endParaRPr lang="bg-BG" noProof="0" dirty="0"/>
          </a:p>
          <a:p>
            <a:pPr>
              <a:buNone/>
            </a:pPr>
            <a:r>
              <a:rPr lang="bg-BG" b="1" noProof="0" dirty="0"/>
              <a:t>Заинтересовани страни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b="1" noProof="0" dirty="0"/>
              <a:t>Преподаватели</a:t>
            </a:r>
            <a:r>
              <a:rPr lang="bg-BG" noProof="0" dirty="0"/>
              <a:t> – нуждаят се от ефективно и обективно оценяване.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b="1" noProof="0" dirty="0"/>
              <a:t>Студенти</a:t>
            </a:r>
            <a:r>
              <a:rPr lang="bg-BG" noProof="0" dirty="0"/>
              <a:t> – очакват бърза обратна връзка и удобен интерфейс.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b="1" noProof="0" dirty="0"/>
              <a:t>Администратори</a:t>
            </a:r>
            <a:r>
              <a:rPr lang="bg-BG" noProof="0" dirty="0"/>
              <a:t> – поддържат системата и управляват потребителите.</a:t>
            </a:r>
          </a:p>
          <a:p>
            <a:pPr>
              <a:buFont typeface="Arial" panose="020B0604020202020204" pitchFamily="34" charset="0"/>
              <a:buChar char="•"/>
            </a:pPr>
            <a:endParaRPr lang="bg-BG" noProof="0" dirty="0"/>
          </a:p>
          <a:p>
            <a:pPr>
              <a:buNone/>
            </a:pPr>
            <a:r>
              <a:rPr lang="bg-BG" b="1" noProof="0" dirty="0"/>
              <a:t>Функционални изисквания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noProof="0" dirty="0"/>
              <a:t>Подаване на решения (</a:t>
            </a:r>
            <a:r>
              <a:rPr lang="bg-BG" noProof="0" dirty="0" err="1"/>
              <a:t>custom</a:t>
            </a:r>
            <a:r>
              <a:rPr lang="bg-BG" noProof="0" dirty="0"/>
              <a:t> / </a:t>
            </a:r>
            <a:r>
              <a:rPr lang="bg-BG" noProof="0" dirty="0" err="1"/>
              <a:t>actual</a:t>
            </a:r>
            <a:r>
              <a:rPr lang="bg-BG" noProof="0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noProof="0" dirty="0"/>
              <a:t>Оценяване чрез различни режими: DIFF, ERROR, CHECKER, REACTIVE.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noProof="0" dirty="0"/>
              <a:t>Резултати: AC, WA, CE, RE, TLE, MLE.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noProof="0" dirty="0"/>
              <a:t>Създаване на задачи и администраторски панел за статистики.</a:t>
            </a:r>
          </a:p>
          <a:p>
            <a:pPr>
              <a:buFont typeface="Arial" panose="020B0604020202020204" pitchFamily="34" charset="0"/>
              <a:buChar char="•"/>
            </a:pPr>
            <a:endParaRPr lang="bg-BG" noProof="0" dirty="0"/>
          </a:p>
          <a:p>
            <a:pPr>
              <a:buNone/>
            </a:pPr>
            <a:r>
              <a:rPr lang="bg-BG" b="1" noProof="0" dirty="0"/>
              <a:t>Нефункционални изисквания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b="1" noProof="0" dirty="0"/>
              <a:t>Незабавност</a:t>
            </a:r>
            <a:r>
              <a:rPr lang="bg-BG" noProof="0" dirty="0"/>
              <a:t> – бърза обратна връзка.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b="1" noProof="0" dirty="0"/>
              <a:t>Сигурност</a:t>
            </a:r>
            <a:r>
              <a:rPr lang="bg-BG" noProof="0" dirty="0"/>
              <a:t> – изолация чрез </a:t>
            </a:r>
            <a:r>
              <a:rPr lang="bg-BG" noProof="0" dirty="0" err="1"/>
              <a:t>Docker</a:t>
            </a:r>
            <a:r>
              <a:rPr lang="bg-BG" noProof="0" dirty="0"/>
              <a:t> / </a:t>
            </a:r>
            <a:r>
              <a:rPr lang="bg-BG" noProof="0" dirty="0" err="1"/>
              <a:t>sandbox</a:t>
            </a:r>
            <a:r>
              <a:rPr lang="bg-BG" noProof="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b="1" noProof="0" dirty="0"/>
              <a:t>Последователност и издръжливост</a:t>
            </a:r>
            <a:r>
              <a:rPr lang="bg-BG" noProof="0" dirty="0"/>
              <a:t> – стабилност при натоварване.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b="1" noProof="0" dirty="0"/>
              <a:t>Правилност и </a:t>
            </a:r>
            <a:r>
              <a:rPr lang="bg-BG" b="1" noProof="0" dirty="0" err="1"/>
              <a:t>скалируемост</a:t>
            </a:r>
            <a:r>
              <a:rPr lang="bg-BG" noProof="0" dirty="0"/>
              <a:t> – надеждно оценяване и поддръжка на много потребители.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b="1" noProof="0" dirty="0"/>
              <a:t>Наличност</a:t>
            </a:r>
            <a:r>
              <a:rPr lang="bg-BG" noProof="0" dirty="0"/>
              <a:t> – непрекъсната работа.</a:t>
            </a:r>
          </a:p>
          <a:p>
            <a:pPr>
              <a:buFont typeface="Arial" panose="020B0604020202020204" pitchFamily="34" charset="0"/>
              <a:buChar char="•"/>
            </a:pPr>
            <a:endParaRPr lang="bg-BG" noProof="0" dirty="0"/>
          </a:p>
          <a:p>
            <a:pPr>
              <a:buNone/>
            </a:pPr>
            <a:r>
              <a:rPr lang="bg-BG" b="1" noProof="0" dirty="0"/>
              <a:t>База от данни</a:t>
            </a:r>
          </a:p>
          <a:p>
            <a:pPr>
              <a:buNone/>
            </a:pPr>
            <a:r>
              <a:rPr lang="bg-BG" noProof="0" dirty="0"/>
              <a:t>Използва се </a:t>
            </a:r>
            <a:r>
              <a:rPr lang="bg-BG" b="1" noProof="0" dirty="0" err="1"/>
              <a:t>PostgreSQL</a:t>
            </a:r>
            <a:r>
              <a:rPr lang="bg-BG" noProof="0" dirty="0"/>
              <a:t>, съхраняваща информация за задачи, тестове, потребители и резултати.</a:t>
            </a:r>
          </a:p>
          <a:p>
            <a:pPr>
              <a:buNone/>
            </a:pPr>
            <a:endParaRPr lang="bg-BG" noProof="0" dirty="0"/>
          </a:p>
          <a:p>
            <a:pPr>
              <a:buNone/>
            </a:pPr>
            <a:r>
              <a:rPr lang="bg-BG" b="1" noProof="0" dirty="0"/>
              <a:t>Интерфейс и потребителско изживяване</a:t>
            </a:r>
          </a:p>
          <a:p>
            <a:pPr marL="457200" indent="-298450"/>
            <a:r>
              <a:rPr lang="bg-BG" noProof="0" dirty="0"/>
              <a:t>Фокус върху интуитивен и адаптивен UI с помощта на компонентна библиотека. UX дизайнът е ключов за ангажираност и удовлетвореност.</a:t>
            </a:r>
          </a:p>
          <a:p>
            <a:pPr marL="158750" indent="0">
              <a:buNone/>
            </a:pPr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1662503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F0A1D3-8694-23D6-64FD-48DBEEA00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A33C41-EBAC-6274-0065-F4A38639BE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DE2889-AE7E-070C-684B-8B876762D2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bg-BG" noProof="0" dirty="0"/>
              <a:t>Архитектурата на системата е изградена по модел клиент-сървър, базирана на REST принципите. Всеки компонент има ясно дефинирана отговорност, което улеснява поддръжката и бъдещото разширение.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Клиентът (</a:t>
            </a:r>
            <a:r>
              <a:rPr lang="bg-BG" noProof="0" dirty="0" err="1"/>
              <a:t>React</a:t>
            </a:r>
            <a:r>
              <a:rPr lang="bg-BG" noProof="0" dirty="0"/>
              <a:t>) комуникира със сървърната част чрез HTTP заявки. Сървърът, разработен с .NET и C#, приема и обработва заявките, валидира входа и изпраща кода към външен </a:t>
            </a:r>
            <a:r>
              <a:rPr lang="bg-BG" noProof="0" dirty="0" err="1"/>
              <a:t>сървис</a:t>
            </a:r>
            <a:r>
              <a:rPr lang="bg-BG" noProof="0" dirty="0"/>
              <a:t> – Judge0 – за изпълнение.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Judge0 работи асинхронно. След подаване на заявка, системата периодично проверява статуса на изпълнение и при получаване на резултатите, ги съхранява в локалната база </a:t>
            </a:r>
            <a:r>
              <a:rPr lang="bg-BG" noProof="0" dirty="0" err="1"/>
              <a:t>PostgreSQL</a:t>
            </a:r>
            <a:r>
              <a:rPr lang="bg-BG" noProof="0" dirty="0"/>
              <a:t>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Важно архитектурно решение е използването на </a:t>
            </a:r>
            <a:r>
              <a:rPr lang="bg-BG" noProof="0" dirty="0" err="1"/>
              <a:t>stateless</a:t>
            </a:r>
            <a:r>
              <a:rPr lang="bg-BG" noProof="0" dirty="0"/>
              <a:t> подход – всяка заявка е независима и съдържа необходимата информация. Това улеснява скалирането на системата.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Допълнително се прилагат добри практики като разделение на слоеве, кеширане</a:t>
            </a:r>
            <a:r>
              <a:rPr lang="en-US" noProof="0" dirty="0"/>
              <a:t> </a:t>
            </a:r>
            <a:r>
              <a:rPr lang="bg-BG" noProof="0" dirty="0"/>
              <a:t>на API-то и защита на достъпа чрез JWT и RBAC.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Крайната цел на тази архитектура е сигурна, </a:t>
            </a:r>
            <a:r>
              <a:rPr lang="bg-BG" noProof="0" dirty="0" err="1"/>
              <a:t>мащабируема</a:t>
            </a:r>
            <a:r>
              <a:rPr lang="bg-BG" noProof="0" dirty="0"/>
              <a:t> и лесна за поддръжка система, ориентирана както към потребителското изживяване, така и към техническата стабилност.</a:t>
            </a:r>
          </a:p>
        </p:txBody>
      </p:sp>
    </p:spTree>
    <p:extLst>
      <p:ext uri="{BB962C8B-B14F-4D97-AF65-F5344CB8AC3E}">
        <p14:creationId xmlns:p14="http://schemas.microsoft.com/office/powerpoint/2010/main" val="60442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F4A5A-8937-C107-486E-AA8C5CE75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943056-5041-E763-3A7C-739B83C9CB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3A3B05-687B-EF02-649D-C08C542199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bg-BG" noProof="0" dirty="0"/>
              <a:t>Системата е изградена с фокус върху съвременни технологии, добра модулност и лесна поддръжка.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 err="1"/>
              <a:t>Версионен</a:t>
            </a:r>
            <a:r>
              <a:rPr lang="bg-BG" noProof="0" dirty="0"/>
              <a:t> контрол се осъществява чрез </a:t>
            </a:r>
            <a:r>
              <a:rPr lang="bg-BG" noProof="0" dirty="0" err="1"/>
              <a:t>Git</a:t>
            </a:r>
            <a:r>
              <a:rPr lang="bg-BG" noProof="0" dirty="0"/>
              <a:t> и </a:t>
            </a:r>
            <a:r>
              <a:rPr lang="bg-BG" noProof="0" dirty="0" err="1"/>
              <a:t>GitHub</a:t>
            </a:r>
            <a:r>
              <a:rPr lang="bg-BG" noProof="0" dirty="0"/>
              <a:t> – с разделяне на клонове за разработка, тестване и продукция.</a:t>
            </a:r>
          </a:p>
          <a:p>
            <a:pPr marL="158750" indent="0">
              <a:buNone/>
            </a:pPr>
            <a:endParaRPr lang="bg-BG" noProof="0" dirty="0"/>
          </a:p>
          <a:p>
            <a:pPr marL="457200" indent="-298450"/>
            <a:r>
              <a:rPr lang="bg-BG" noProof="0" dirty="0" err="1"/>
              <a:t>Back-end</a:t>
            </a:r>
            <a:r>
              <a:rPr lang="bg-BG" noProof="0" dirty="0"/>
              <a:t> частта използва C# и .NET 9, с многослойна архитектура, </a:t>
            </a:r>
            <a:r>
              <a:rPr lang="bg-BG" noProof="0" dirty="0" err="1"/>
              <a:t>Dependency</a:t>
            </a:r>
            <a:r>
              <a:rPr lang="bg-BG" noProof="0" dirty="0"/>
              <a:t> </a:t>
            </a:r>
            <a:r>
              <a:rPr lang="bg-BG" noProof="0" dirty="0" err="1"/>
              <a:t>Injection</a:t>
            </a:r>
            <a:r>
              <a:rPr lang="bg-BG" noProof="0" dirty="0"/>
              <a:t> и </a:t>
            </a:r>
            <a:r>
              <a:rPr lang="bg-BG" noProof="0" dirty="0" err="1"/>
              <a:t>Repository</a:t>
            </a:r>
            <a:r>
              <a:rPr lang="bg-BG" noProof="0" dirty="0"/>
              <a:t> </a:t>
            </a:r>
            <a:r>
              <a:rPr lang="bg-BG" noProof="0" dirty="0" err="1"/>
              <a:t>pattern</a:t>
            </a:r>
            <a:r>
              <a:rPr lang="bg-BG" noProof="0" dirty="0"/>
              <a:t>. Използван е </a:t>
            </a:r>
            <a:r>
              <a:rPr lang="bg-BG" noProof="0" dirty="0" err="1"/>
              <a:t>Entity</a:t>
            </a:r>
            <a:r>
              <a:rPr lang="bg-BG" noProof="0" dirty="0"/>
              <a:t> Framework </a:t>
            </a:r>
            <a:r>
              <a:rPr lang="bg-BG" noProof="0" dirty="0" err="1"/>
              <a:t>Core</a:t>
            </a:r>
            <a:r>
              <a:rPr lang="bg-BG" noProof="0" dirty="0"/>
              <a:t> за работа с </a:t>
            </a:r>
            <a:r>
              <a:rPr lang="bg-BG" noProof="0" dirty="0" err="1"/>
              <a:t>PostgreSQL</a:t>
            </a:r>
            <a:r>
              <a:rPr lang="bg-BG" noProof="0" dirty="0"/>
              <a:t>, включително </a:t>
            </a:r>
            <a:r>
              <a:rPr lang="bg-BG" noProof="0" dirty="0" err="1"/>
              <a:t>Code-First</a:t>
            </a:r>
            <a:r>
              <a:rPr lang="bg-BG" noProof="0" dirty="0"/>
              <a:t> подход и миграции.</a:t>
            </a:r>
          </a:p>
          <a:p>
            <a:pPr marL="457200" indent="-298450"/>
            <a:endParaRPr lang="bg-BG" noProof="0" dirty="0"/>
          </a:p>
          <a:p>
            <a:pPr marL="457200" indent="-298450"/>
            <a:r>
              <a:rPr lang="bg-BG" noProof="0" dirty="0"/>
              <a:t>Сигурността се осигурява чрез JWT и ASP.NET </a:t>
            </a:r>
            <a:r>
              <a:rPr lang="bg-BG" noProof="0" dirty="0" err="1"/>
              <a:t>Identity</a:t>
            </a:r>
            <a:r>
              <a:rPr lang="bg-BG" noProof="0" dirty="0"/>
              <a:t> с поддръжка на роли и </a:t>
            </a:r>
            <a:r>
              <a:rPr lang="bg-BG" noProof="0" dirty="0" err="1"/>
              <a:t>refresh</a:t>
            </a:r>
            <a:r>
              <a:rPr lang="bg-BG" noProof="0" dirty="0"/>
              <a:t> </a:t>
            </a:r>
            <a:r>
              <a:rPr lang="bg-BG" noProof="0" dirty="0" err="1"/>
              <a:t>tokens</a:t>
            </a:r>
            <a:r>
              <a:rPr lang="bg-BG" noProof="0" dirty="0"/>
              <a:t>. Има и възможност за вход с </a:t>
            </a:r>
            <a:r>
              <a:rPr lang="bg-BG" noProof="0" dirty="0" err="1"/>
              <a:t>Google</a:t>
            </a:r>
            <a:r>
              <a:rPr lang="bg-BG" noProof="0" dirty="0"/>
              <a:t> (</a:t>
            </a:r>
            <a:r>
              <a:rPr lang="bg-BG" noProof="0" dirty="0" err="1"/>
              <a:t>OAuth</a:t>
            </a:r>
            <a:r>
              <a:rPr lang="bg-BG" noProof="0" dirty="0"/>
              <a:t> 2.0).</a:t>
            </a:r>
          </a:p>
          <a:p>
            <a:pPr marL="158750" indent="0">
              <a:buNone/>
            </a:pPr>
            <a:endParaRPr lang="bg-BG" noProof="0" dirty="0"/>
          </a:p>
          <a:p>
            <a:pPr marL="457200" indent="-298450"/>
            <a:r>
              <a:rPr lang="bg-BG" noProof="0" dirty="0"/>
              <a:t>За тестване са използвани </a:t>
            </a:r>
            <a:r>
              <a:rPr lang="bg-BG" noProof="0" dirty="0" err="1"/>
              <a:t>xUnit</a:t>
            </a:r>
            <a:r>
              <a:rPr lang="bg-BG" noProof="0" dirty="0"/>
              <a:t> и </a:t>
            </a:r>
            <a:r>
              <a:rPr lang="bg-BG" noProof="0" dirty="0" err="1"/>
              <a:t>Moq</a:t>
            </a:r>
            <a:r>
              <a:rPr lang="bg-BG" noProof="0" dirty="0"/>
              <a:t> – с над 50 </a:t>
            </a:r>
            <a:r>
              <a:rPr lang="bg-BG" noProof="0" dirty="0" err="1"/>
              <a:t>unit</a:t>
            </a:r>
            <a:r>
              <a:rPr lang="bg-BG" noProof="0" dirty="0"/>
              <a:t> теста. Реализиран е глобален механизъм за обработка на грешки и стандартизиран JSON отговор по RFC спецификацията.</a:t>
            </a:r>
          </a:p>
          <a:p>
            <a:pPr marL="158750" indent="0">
              <a:buNone/>
            </a:pPr>
            <a:endParaRPr lang="bg-BG" noProof="0" dirty="0"/>
          </a:p>
          <a:p>
            <a:pPr marL="457200" indent="-298450"/>
            <a:r>
              <a:rPr lang="bg-BG" noProof="0" dirty="0" err="1"/>
              <a:t>Контейнеризацията</a:t>
            </a:r>
            <a:r>
              <a:rPr lang="bg-BG" noProof="0" dirty="0"/>
              <a:t> е реализирана с </a:t>
            </a:r>
            <a:r>
              <a:rPr lang="bg-BG" noProof="0" dirty="0" err="1"/>
              <a:t>Docker</a:t>
            </a:r>
            <a:r>
              <a:rPr lang="bg-BG" noProof="0" dirty="0"/>
              <a:t>, с отделни контейнери за </a:t>
            </a:r>
            <a:r>
              <a:rPr lang="bg-BG" noProof="0" dirty="0" err="1"/>
              <a:t>бекенда</a:t>
            </a:r>
            <a:r>
              <a:rPr lang="bg-BG" noProof="0" dirty="0"/>
              <a:t>, базата и Judge0. Това гарантира лесен </a:t>
            </a:r>
            <a:r>
              <a:rPr lang="bg-BG" noProof="0" dirty="0" err="1"/>
              <a:t>deployment</a:t>
            </a:r>
            <a:r>
              <a:rPr lang="bg-BG" noProof="0" dirty="0"/>
              <a:t> и стартиране на цялата система с една команда.</a:t>
            </a:r>
          </a:p>
          <a:p>
            <a:pPr marL="158750" indent="0">
              <a:buNone/>
            </a:pPr>
            <a:endParaRPr lang="bg-BG" noProof="0" dirty="0"/>
          </a:p>
          <a:p>
            <a:pPr marL="457200" indent="-298450"/>
            <a:r>
              <a:rPr lang="bg-BG" noProof="0" dirty="0"/>
              <a:t>Документацията на API-то е направена със </a:t>
            </a:r>
            <a:r>
              <a:rPr lang="bg-BG" noProof="0" dirty="0" err="1"/>
              <a:t>Swagger</a:t>
            </a:r>
            <a:r>
              <a:rPr lang="bg-BG" noProof="0" dirty="0"/>
              <a:t> и </a:t>
            </a:r>
            <a:r>
              <a:rPr lang="bg-BG" noProof="0" dirty="0" err="1"/>
              <a:t>OpenAPI</a:t>
            </a:r>
            <a:r>
              <a:rPr lang="bg-BG" noProof="0" dirty="0"/>
              <a:t> – директно достъпна през браузър.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Като цяло, изборът на технологии цели висока надеждност, сигурност и възможност за бъдещо развитие на системата.</a:t>
            </a:r>
          </a:p>
        </p:txBody>
      </p:sp>
    </p:spTree>
    <p:extLst>
      <p:ext uri="{BB962C8B-B14F-4D97-AF65-F5344CB8AC3E}">
        <p14:creationId xmlns:p14="http://schemas.microsoft.com/office/powerpoint/2010/main" val="1892821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16403-E305-089D-21DC-292947BFA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145B37-45E0-53A6-8641-6FD5B7845B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C24D5E-5D20-9492-9374-19FE87B091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bg-BG" noProof="0" dirty="0"/>
              <a:t>След разработката на системата беше извършена цялостна оценка, включваща два основни аспекта – функционално тестване чрез реалистични сценарии и оценка на техническата ефективност.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Първо, проведохме серия от тестови сценарии със създадени акаунти на студенти и преподаватели. Проверихме вход и регистрация – както стандартна, така и чрез </a:t>
            </a:r>
            <a:r>
              <a:rPr lang="bg-BG" noProof="0" dirty="0" err="1"/>
              <a:t>Google</a:t>
            </a:r>
            <a:r>
              <a:rPr lang="bg-BG" noProof="0" dirty="0"/>
              <a:t>. Използвани бяха както опростени задачи, така и реални примери като </a:t>
            </a:r>
            <a:r>
              <a:rPr lang="bg-BG" noProof="0" dirty="0" err="1"/>
              <a:t>FizzBuzz</a:t>
            </a:r>
            <a:r>
              <a:rPr lang="bg-BG" noProof="0" dirty="0"/>
              <a:t>. Изпращахме грешни решения, за да проверим валидирането и съобщенията към потребителя.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Симулирахме и административна дейност – създаване на задачи, курсове, добавяне на тестови случаи. Сценариите обхванаха различни роли и негативни случаи, например невалиден код или опит за достъп до защитени ресурси.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След това оценихме ефективността – средното време за обработка на решение беше около 5 секунди, като само изпълнението при Judge0 отнема около 0.02 секунди. Допълнителното време се дължи на нашата логика за обработка на резултатите и създаване на потребителска обратна връзка.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Важно е, че не използваме напълно автоматичната проверка на Judge0, а реализираме собствена проверка спрямо нашите тестови случаи. Това дава повече контрол и възможност за разширения.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В заключение – системата се представи стабилно, с висока точност, бърз отговор и успешно справяне с различни сценарии, което я прави подходяща за реално използване в образователна среда.</a:t>
            </a:r>
          </a:p>
        </p:txBody>
      </p:sp>
    </p:spTree>
    <p:extLst>
      <p:ext uri="{BB962C8B-B14F-4D97-AF65-F5344CB8AC3E}">
        <p14:creationId xmlns:p14="http://schemas.microsoft.com/office/powerpoint/2010/main" val="1418488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3D2C7-7605-996E-1C3B-04BCFDFAB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7CAF74-11D2-FBFC-4567-566D10F88A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3C1609-9705-F2A3-67DA-30014BEBDE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bg-BG" noProof="0" dirty="0"/>
              <a:t>В тази част представяме обобщен анализ на резултатите от тестването и разработката. Основната функционалност е стабилна и надеждна, което показва, че системата е добре структурирана. 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Въпреки</a:t>
            </a:r>
            <a:r>
              <a:rPr lang="en-US" noProof="0" dirty="0"/>
              <a:t> </a:t>
            </a:r>
            <a:r>
              <a:rPr lang="bg-BG" noProof="0" dirty="0"/>
              <a:t>това бяха открити някои области за подобрение, като по-ясна и по-подробна обратна връзка към потребителите, която в момента не включва някои показатели като време за изпълнение или използвана памет. Административният панел е основен и изисква доразвиване, за да отговори на нуждите на бъдещата употреба. </a:t>
            </a:r>
          </a:p>
          <a:p>
            <a:pPr marL="158750" indent="0">
              <a:buNone/>
            </a:pPr>
            <a:endParaRPr lang="bg-BG" noProof="0" dirty="0"/>
          </a:p>
          <a:p>
            <a:pPr marL="158750" indent="0">
              <a:buNone/>
            </a:pPr>
            <a:r>
              <a:rPr lang="bg-BG" noProof="0" dirty="0"/>
              <a:t>За бъдещо развитие се планира да се разшири поддръжката на програмни езици, както и интеграция системата с платформи за обучение като </a:t>
            </a:r>
            <a:r>
              <a:rPr lang="bg-BG" noProof="0" dirty="0" err="1"/>
              <a:t>Moodle</a:t>
            </a:r>
            <a:r>
              <a:rPr lang="bg-BG" noProof="0" dirty="0"/>
              <a:t> (</a:t>
            </a:r>
            <a:r>
              <a:rPr lang="en-US" noProof="0" dirty="0"/>
              <a:t>Google auth)</a:t>
            </a:r>
            <a:r>
              <a:rPr lang="bg-BG" noProof="0" dirty="0"/>
              <a:t> и да се добави модул за състезателно програмиране, който да поддържа реално време и класиране. Тези подобрения ще повишат функционалността, удобството и възможностите за използване на платформата в университетската среда.</a:t>
            </a:r>
          </a:p>
        </p:txBody>
      </p:sp>
    </p:spTree>
    <p:extLst>
      <p:ext uri="{BB962C8B-B14F-4D97-AF65-F5344CB8AC3E}">
        <p14:creationId xmlns:p14="http://schemas.microsoft.com/office/powerpoint/2010/main" val="801800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33646" y="338325"/>
            <a:ext cx="54768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 dirty="0"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2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 dirty="0"/>
          </a:p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2" name="Google Shape;1292;p2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D69DDB-3BE8-9CF0-F18E-807804A2CC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bg-BG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F1AF0A7-0AB1-DF6F-8B97-16523F35C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bg-BG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8" r:id="rId5"/>
    <p:sldLayoutId id="2147483664" r:id="rId6"/>
    <p:sldLayoutId id="2147483669" r:id="rId7"/>
    <p:sldLayoutId id="2147483670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A12DB-56A5-1469-2AB4-060A9B54A0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8131" y="195642"/>
            <a:ext cx="1087734" cy="81177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F508EA-CE0F-8D1E-FDAA-6C12C44EB47E}"/>
              </a:ext>
            </a:extLst>
          </p:cNvPr>
          <p:cNvSpPr txBox="1"/>
          <p:nvPr/>
        </p:nvSpPr>
        <p:spPr>
          <a:xfrm>
            <a:off x="0" y="1149310"/>
            <a:ext cx="9144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dirty="0"/>
              <a:t>УНИВЕРСИТЕТ ПО БИБЛИОТЕКОЗНАНИЕ И ИНФОРМАЦИОННИ ТЕХНОЛОГИИ</a:t>
            </a:r>
            <a:endParaRPr lang="bg-BG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625846-3E68-6F40-7C44-A4700D964900}"/>
              </a:ext>
            </a:extLst>
          </p:cNvPr>
          <p:cNvSpPr txBox="1"/>
          <p:nvPr/>
        </p:nvSpPr>
        <p:spPr>
          <a:xfrm>
            <a:off x="0" y="1625062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/>
              <a:t>КАТЕДРА </a:t>
            </a:r>
            <a:r>
              <a:rPr lang="en-US" dirty="0"/>
              <a:t>“</a:t>
            </a:r>
            <a:r>
              <a:rPr lang="bg-BG" dirty="0"/>
              <a:t>КОМПЮТЪРНИ НАУКИ</a:t>
            </a:r>
            <a:r>
              <a:rPr lang="en-US" dirty="0"/>
              <a:t>”</a:t>
            </a:r>
            <a:endParaRPr lang="bg-B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3E6473-6809-E3D8-3A42-D0F351D2DA11}"/>
              </a:ext>
            </a:extLst>
          </p:cNvPr>
          <p:cNvSpPr txBox="1"/>
          <p:nvPr/>
        </p:nvSpPr>
        <p:spPr>
          <a:xfrm>
            <a:off x="-2" y="194891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/>
              <a:t>СПЕЦИАЛНОСТ </a:t>
            </a:r>
            <a:r>
              <a:rPr lang="en-US" dirty="0"/>
              <a:t>“</a:t>
            </a:r>
            <a:r>
              <a:rPr lang="bg-BG" dirty="0"/>
              <a:t>КОМПЮТЪРНИ НАУКИ</a:t>
            </a:r>
            <a:r>
              <a:rPr lang="en-US" dirty="0"/>
              <a:t>”</a:t>
            </a:r>
            <a:endParaRPr lang="bg-BG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A8EF468-054C-CA22-A553-92F2B1D5B5B0}"/>
              </a:ext>
            </a:extLst>
          </p:cNvPr>
          <p:cNvSpPr txBox="1">
            <a:spLocks/>
          </p:cNvSpPr>
          <p:nvPr/>
        </p:nvSpPr>
        <p:spPr>
          <a:xfrm>
            <a:off x="0" y="2256691"/>
            <a:ext cx="9144000" cy="1398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bg-BG" sz="2200" dirty="0">
                <a:solidFill>
                  <a:schemeClr val="tx1"/>
                </a:solidFill>
              </a:rPr>
              <a:t>ПРОЕКТИРАНЕ И РАЗРАБОТВАНЕ НА ПИЛОТНА СИСТЕМА ЗА АВТОМАТИЗИРАНО ОЦЕНЯВАНЕ НА ПРОГРАМЕН КОД В УНИВЕРСИТЕТСКА ОБРАЗОВАТЕЛНА СРЕДА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3057673-AE35-3ECE-32E7-247D561E26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4773604"/>
            <a:ext cx="3086100" cy="274637"/>
          </a:xfrm>
        </p:spPr>
        <p:txBody>
          <a:bodyPr/>
          <a:lstStyle/>
          <a:p>
            <a:r>
              <a:rPr lang="bg-BG" dirty="0"/>
              <a:t>София, 2025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64A25C-4C2A-23D5-718E-A78B001D7623}"/>
              </a:ext>
            </a:extLst>
          </p:cNvPr>
          <p:cNvSpPr txBox="1">
            <a:spLocks/>
          </p:cNvSpPr>
          <p:nvPr/>
        </p:nvSpPr>
        <p:spPr>
          <a:xfrm>
            <a:off x="697831" y="3511977"/>
            <a:ext cx="2331119" cy="1398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bg-BG" sz="1600" b="1" dirty="0"/>
              <a:t>Дипломант</a:t>
            </a:r>
            <a:r>
              <a:rPr lang="bg-BG" sz="1600" dirty="0"/>
              <a:t>: </a:t>
            </a:r>
          </a:p>
          <a:p>
            <a:pPr algn="l"/>
            <a:r>
              <a:rPr lang="bg-BG" sz="1600" dirty="0"/>
              <a:t>Светослав М</a:t>
            </a:r>
            <a:r>
              <a:rPr lang="bg-BG" sz="1600" dirty="0">
                <a:solidFill>
                  <a:srgbClr val="494949"/>
                </a:solidFill>
              </a:rPr>
              <a:t>ихайло</a:t>
            </a:r>
            <a:r>
              <a:rPr lang="bg-BG" sz="1600" dirty="0"/>
              <a:t>в</a:t>
            </a:r>
          </a:p>
          <a:p>
            <a:pPr algn="l"/>
            <a:r>
              <a:rPr lang="bg-BG" sz="1600" dirty="0"/>
              <a:t>Редовно обучение</a:t>
            </a:r>
          </a:p>
          <a:p>
            <a:pPr algn="l"/>
            <a:r>
              <a:rPr lang="bg-BG" sz="1600" dirty="0"/>
              <a:t>Фак. № 46592р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EB070B1-C69D-059A-9629-CE9C72EE717B}"/>
              </a:ext>
            </a:extLst>
          </p:cNvPr>
          <p:cNvSpPr txBox="1">
            <a:spLocks/>
          </p:cNvSpPr>
          <p:nvPr/>
        </p:nvSpPr>
        <p:spPr>
          <a:xfrm>
            <a:off x="6228786" y="3655637"/>
            <a:ext cx="2331119" cy="68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bg-BG" sz="1600" b="1" dirty="0"/>
              <a:t>Научен ръководител:</a:t>
            </a:r>
            <a:endParaRPr lang="bg-BG" sz="1600" dirty="0"/>
          </a:p>
          <a:p>
            <a:pPr algn="l"/>
            <a:r>
              <a:rPr lang="ru-RU" sz="1600" dirty="0"/>
              <a:t>гл. ас. д-р Л. </a:t>
            </a:r>
            <a:r>
              <a:rPr lang="ru-RU" sz="1600" dirty="0" err="1"/>
              <a:t>Гоцев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616176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AE80FB-F950-CF48-CB45-9F4AFB0DB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CA11DBB-DBE1-8FA8-AFEC-74C4C18F7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550" y="383724"/>
            <a:ext cx="5496900" cy="554863"/>
          </a:xfrm>
        </p:spPr>
        <p:txBody>
          <a:bodyPr/>
          <a:lstStyle/>
          <a:p>
            <a:r>
              <a:rPr lang="bg-BG" noProof="0" dirty="0"/>
              <a:t>Архитектура на системата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690AB4-D7DF-569E-2FCF-44256F8BD418}"/>
              </a:ext>
            </a:extLst>
          </p:cNvPr>
          <p:cNvSpPr txBox="1"/>
          <p:nvPr/>
        </p:nvSpPr>
        <p:spPr>
          <a:xfrm>
            <a:off x="933854" y="75947"/>
            <a:ext cx="1420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/>
              <a:t>ВТОРА ГЛАВА</a:t>
            </a:r>
            <a:endParaRPr lang="bg-B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D4C12E-8541-5966-BA76-AA7C7AE88BEB}"/>
              </a:ext>
            </a:extLst>
          </p:cNvPr>
          <p:cNvSpPr txBox="1"/>
          <p:nvPr/>
        </p:nvSpPr>
        <p:spPr>
          <a:xfrm>
            <a:off x="933856" y="1246364"/>
            <a:ext cx="250717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1800" noProof="0" dirty="0"/>
              <a:t>REST архитектура: </a:t>
            </a:r>
          </a:p>
          <a:p>
            <a:pPr marL="644400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bg-BG" sz="1800" noProof="0" dirty="0"/>
              <a:t>клиент-сървър </a:t>
            </a:r>
          </a:p>
          <a:p>
            <a:pPr marL="644400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bg-BG" sz="1800" noProof="0" dirty="0" err="1"/>
              <a:t>stateless</a:t>
            </a:r>
            <a:r>
              <a:rPr lang="bg-BG" sz="1800" noProof="0" dirty="0"/>
              <a:t> </a:t>
            </a:r>
          </a:p>
          <a:p>
            <a:pPr marL="644400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bg-BG" sz="1800" noProof="0" dirty="0"/>
              <a:t>кеширане </a:t>
            </a:r>
          </a:p>
          <a:p>
            <a:pPr marL="644400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bg-BG" sz="1800" noProof="0" dirty="0"/>
              <a:t>RBAC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bg-BG" sz="1800" noProof="0" dirty="0"/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1800" noProof="0" dirty="0"/>
              <a:t>Компоненти: </a:t>
            </a:r>
          </a:p>
          <a:p>
            <a:pPr marL="645750" lvl="8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bg-BG" sz="1800" noProof="0" dirty="0" err="1"/>
              <a:t>Frontend</a:t>
            </a:r>
            <a:endParaRPr lang="bg-BG" sz="1800" noProof="0" dirty="0"/>
          </a:p>
          <a:p>
            <a:pPr marL="645750" lvl="8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bg-BG" sz="1800" noProof="0" dirty="0" err="1"/>
              <a:t>Backend</a:t>
            </a:r>
            <a:r>
              <a:rPr lang="bg-BG" sz="1800" dirty="0"/>
              <a:t> </a:t>
            </a:r>
          </a:p>
          <a:p>
            <a:pPr marL="645750" lvl="8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bg-BG" sz="1800" dirty="0"/>
              <a:t>База данни</a:t>
            </a:r>
            <a:endParaRPr lang="bg-BG" sz="1800" noProof="0" dirty="0"/>
          </a:p>
          <a:p>
            <a:pPr marL="645750" lvl="8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bg-BG" sz="1800" noProof="0" dirty="0"/>
              <a:t>Judge0</a:t>
            </a:r>
          </a:p>
        </p:txBody>
      </p:sp>
      <p:pic>
        <p:nvPicPr>
          <p:cNvPr id="9" name="Picture 8" descr="A diagram of a computer&#10;&#10;AI-generated content may be incorrect.">
            <a:extLst>
              <a:ext uri="{FF2B5EF4-FFF2-40B4-BE49-F238E27FC236}">
                <a16:creationId xmlns:a16="http://schemas.microsoft.com/office/drawing/2014/main" id="{FACA4810-4287-FE93-801A-73B916EA50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380" y="1374316"/>
            <a:ext cx="4770601" cy="239486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75AFF6-4BE2-9491-7CD7-40BB1A2F6D9E}"/>
              </a:ext>
            </a:extLst>
          </p:cNvPr>
          <p:cNvSpPr txBox="1"/>
          <p:nvPr/>
        </p:nvSpPr>
        <p:spPr>
          <a:xfrm>
            <a:off x="4009594" y="3897136"/>
            <a:ext cx="37641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i="1" noProof="0" dirty="0"/>
              <a:t>Фиг 2.6 </a:t>
            </a:r>
            <a:r>
              <a:rPr lang="en-US" i="1" noProof="0" dirty="0"/>
              <a:t>Data flow </a:t>
            </a:r>
            <a:r>
              <a:rPr lang="bg-BG" i="1" noProof="0" dirty="0"/>
              <a:t>диаграма на системата</a:t>
            </a:r>
          </a:p>
        </p:txBody>
      </p:sp>
    </p:spTree>
    <p:extLst>
      <p:ext uri="{BB962C8B-B14F-4D97-AF65-F5344CB8AC3E}">
        <p14:creationId xmlns:p14="http://schemas.microsoft.com/office/powerpoint/2010/main" val="819465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27FB40-FEA4-54DD-E43F-322407C13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0B80-79D8-0C2B-D4CF-1E7140AD8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248" y="173850"/>
            <a:ext cx="6651752" cy="576000"/>
          </a:xfrm>
        </p:spPr>
        <p:txBody>
          <a:bodyPr/>
          <a:lstStyle/>
          <a:p>
            <a:r>
              <a:rPr lang="bg-BG" dirty="0"/>
              <a:t>ТРЕТА ГЛАВА. </a:t>
            </a:r>
            <a:r>
              <a:rPr lang="ru-RU" dirty="0"/>
              <a:t>РАЗРАБОТВАНЕ И ОЦЕНКА НА ПИЛОТНАТА</a:t>
            </a:r>
            <a:br>
              <a:rPr lang="ru-RU" dirty="0"/>
            </a:br>
            <a:r>
              <a:rPr lang="ru-RU" dirty="0"/>
              <a:t>СИСТЕМА</a:t>
            </a:r>
            <a:endParaRPr lang="bg-BG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0790F05-3D96-07CD-5120-0C8C29328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4658885"/>
              </p:ext>
            </p:extLst>
          </p:nvPr>
        </p:nvGraphicFramePr>
        <p:xfrm>
          <a:off x="628767" y="1859364"/>
          <a:ext cx="8363675" cy="2807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0354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24809-2B26-1E9B-5B49-0C6BA405F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6E90F2-99B4-406B-EC5F-3EA76B88D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550" y="383724"/>
            <a:ext cx="5496900" cy="554863"/>
          </a:xfrm>
        </p:spPr>
        <p:txBody>
          <a:bodyPr/>
          <a:lstStyle/>
          <a:p>
            <a:r>
              <a:rPr lang="bg-BG" noProof="0" dirty="0"/>
              <a:t>Технологично осигуряване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60B94-AE8C-F67F-F365-871757372AE0}"/>
              </a:ext>
            </a:extLst>
          </p:cNvPr>
          <p:cNvSpPr txBox="1"/>
          <p:nvPr/>
        </p:nvSpPr>
        <p:spPr>
          <a:xfrm>
            <a:off x="933854" y="75947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ТРЕТА ГЛАВА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E73DB5-261A-E935-FEA0-26A8FC0EDAEE}"/>
              </a:ext>
            </a:extLst>
          </p:cNvPr>
          <p:cNvSpPr txBox="1"/>
          <p:nvPr/>
        </p:nvSpPr>
        <p:spPr>
          <a:xfrm>
            <a:off x="6352549" y="1246364"/>
            <a:ext cx="18733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b="1" dirty="0"/>
              <a:t>Backend: </a:t>
            </a:r>
            <a:endParaRPr lang="bg-BG" sz="2000" b="1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.NET 9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C#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EF Core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JWT 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Docker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D11ECF-ADE7-21AC-BDFE-CE99932BDFC9}"/>
              </a:ext>
            </a:extLst>
          </p:cNvPr>
          <p:cNvSpPr txBox="1"/>
          <p:nvPr/>
        </p:nvSpPr>
        <p:spPr>
          <a:xfrm>
            <a:off x="918095" y="1246364"/>
            <a:ext cx="232855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b="1" dirty="0"/>
              <a:t>Frontend: </a:t>
            </a:r>
            <a:endParaRPr lang="bg-BG" sz="2000" b="1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React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TypeScript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Redux Toolkit 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 err="1"/>
              <a:t>ShadCN</a:t>
            </a:r>
            <a:r>
              <a:rPr lang="en-US" sz="1800" dirty="0"/>
              <a:t> 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Monaco Editor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98B32B-C430-32C0-FA0D-D2A8014E6634}"/>
              </a:ext>
            </a:extLst>
          </p:cNvPr>
          <p:cNvSpPr txBox="1"/>
          <p:nvPr/>
        </p:nvSpPr>
        <p:spPr>
          <a:xfrm>
            <a:off x="3536721" y="2922335"/>
            <a:ext cx="281582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000" b="1" dirty="0"/>
              <a:t>Други</a:t>
            </a:r>
            <a:r>
              <a:rPr lang="en-US" sz="2000" b="1" dirty="0"/>
              <a:t>: </a:t>
            </a:r>
            <a:endParaRPr lang="bg-BG" sz="2000" b="1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Git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GitHub, Swagger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Unit Testing (</a:t>
            </a:r>
            <a:r>
              <a:rPr lang="en-US" sz="1800" dirty="0" err="1"/>
              <a:t>xUnit</a:t>
            </a:r>
            <a:r>
              <a:rPr lang="en-US" sz="1800" dirty="0"/>
              <a:t>) 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OAuth, </a:t>
            </a:r>
            <a:endParaRPr lang="bg-BG" sz="1800" dirty="0"/>
          </a:p>
          <a:p>
            <a:pPr marL="644400" lvl="1" indent="-285750">
              <a:buClr>
                <a:schemeClr val="accent1"/>
              </a:buClr>
              <a:buSzPct val="50000"/>
              <a:buFont typeface="Courier New" panose="02070309020205020404" pitchFamily="49" charset="0"/>
              <a:buChar char="o"/>
            </a:pPr>
            <a:r>
              <a:rPr lang="en-US" sz="1800" dirty="0"/>
              <a:t>Judge0</a:t>
            </a:r>
          </a:p>
        </p:txBody>
      </p:sp>
    </p:spTree>
    <p:extLst>
      <p:ext uri="{BB962C8B-B14F-4D97-AF65-F5344CB8AC3E}">
        <p14:creationId xmlns:p14="http://schemas.microsoft.com/office/powerpoint/2010/main" val="822223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6203E-616B-5B2F-EA88-6852C4942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B1099F-E365-F9B9-636D-D6B5314AF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550" y="383724"/>
            <a:ext cx="5496900" cy="554863"/>
          </a:xfrm>
        </p:spPr>
        <p:txBody>
          <a:bodyPr/>
          <a:lstStyle/>
          <a:p>
            <a:r>
              <a:rPr lang="bg-BG" noProof="0" dirty="0"/>
              <a:t>Оценка на системата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221FBB-8BBE-871A-C68F-4FB535E12A83}"/>
              </a:ext>
            </a:extLst>
          </p:cNvPr>
          <p:cNvSpPr txBox="1"/>
          <p:nvPr/>
        </p:nvSpPr>
        <p:spPr>
          <a:xfrm>
            <a:off x="933854" y="75947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ТРЕТА ГЛАВА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8B775-EC82-6830-4524-F645B1625DDE}"/>
              </a:ext>
            </a:extLst>
          </p:cNvPr>
          <p:cNvSpPr txBox="1"/>
          <p:nvPr/>
        </p:nvSpPr>
        <p:spPr>
          <a:xfrm>
            <a:off x="933854" y="1345106"/>
            <a:ext cx="7169414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000" dirty="0"/>
              <a:t>Т</a:t>
            </a:r>
            <a:r>
              <a:rPr lang="bg-BG" sz="2000" noProof="0" dirty="0" err="1"/>
              <a:t>естове</a:t>
            </a:r>
            <a:r>
              <a:rPr lang="bg-BG" sz="2000" noProof="0" dirty="0"/>
              <a:t> с различни потребителски роли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bg-BG" sz="2000" noProof="0" dirty="0"/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000" noProof="0" dirty="0"/>
              <a:t>Бързодействие на системата </a:t>
            </a:r>
            <a:r>
              <a:rPr lang="bg-BG" sz="2000" dirty="0"/>
              <a:t>(5 секунди)</a:t>
            </a:r>
            <a:r>
              <a:rPr lang="bg-BG" sz="2000" noProof="0" dirty="0"/>
              <a:t>, с използване на Judge0 за компилация и изпълнение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bg-BG" sz="2000" noProof="0" dirty="0"/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000" noProof="0" dirty="0"/>
              <a:t>Имплементирана логика за проверка на тестовете за по-голяма гъвкавост и детайлна обратна връзка</a:t>
            </a:r>
          </a:p>
        </p:txBody>
      </p:sp>
    </p:spTree>
    <p:extLst>
      <p:ext uri="{BB962C8B-B14F-4D97-AF65-F5344CB8AC3E}">
        <p14:creationId xmlns:p14="http://schemas.microsoft.com/office/powerpoint/2010/main" val="558697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E9FBA-05B7-E530-F184-99C393E22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663F303-C6E9-D702-385E-3CC847EA2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550" y="383725"/>
            <a:ext cx="5942834" cy="695776"/>
          </a:xfrm>
        </p:spPr>
        <p:txBody>
          <a:bodyPr/>
          <a:lstStyle/>
          <a:p>
            <a:r>
              <a:rPr lang="bg-BG" noProof="0" dirty="0"/>
              <a:t>Анализ на резултатите и развитие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476CB-61EF-3F9F-393D-F4B60DDB409D}"/>
              </a:ext>
            </a:extLst>
          </p:cNvPr>
          <p:cNvSpPr txBox="1"/>
          <p:nvPr/>
        </p:nvSpPr>
        <p:spPr>
          <a:xfrm>
            <a:off x="933854" y="75947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ТРЕТА ГЛАВА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BAFA8A3-4FA6-21D4-99F6-E8B30E6C64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292152"/>
              </p:ext>
            </p:extLst>
          </p:nvPr>
        </p:nvGraphicFramePr>
        <p:xfrm>
          <a:off x="1032982" y="1079500"/>
          <a:ext cx="7106382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05941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D8AB8-30B1-087F-5C84-A1028941F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76222A-2FD4-71B2-1807-705947C9D3E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28118" y="286798"/>
            <a:ext cx="3687763" cy="536575"/>
          </a:xfrm>
        </p:spPr>
        <p:txBody>
          <a:bodyPr/>
          <a:lstStyle/>
          <a:p>
            <a:r>
              <a:rPr lang="bg-BG" dirty="0"/>
              <a:t>Демо на системата</a:t>
            </a:r>
            <a:endParaRPr lang="bg-BG" noProof="0" dirty="0"/>
          </a:p>
        </p:txBody>
      </p:sp>
      <p:pic>
        <p:nvPicPr>
          <p:cNvPr id="4" name="spedup">
            <a:hlinkClick r:id="" action="ppaction://media"/>
            <a:extLst>
              <a:ext uri="{FF2B5EF4-FFF2-40B4-BE49-F238E27FC236}">
                <a16:creationId xmlns:a16="http://schemas.microsoft.com/office/drawing/2014/main" id="{58901C29-3DA6-7B06-AA13-2D64DC9784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394" y="823373"/>
            <a:ext cx="8779209" cy="4176221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49223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2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958F9-6F82-D2B3-A0FB-CF3F57DDFF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9552" y="874128"/>
            <a:ext cx="4744893" cy="779574"/>
          </a:xfrm>
        </p:spPr>
        <p:txBody>
          <a:bodyPr/>
          <a:lstStyle/>
          <a:p>
            <a:pPr algn="ctr"/>
            <a:r>
              <a:rPr lang="bg-BG" dirty="0"/>
              <a:t>ЗАКЛЮЧЕНИЕ</a:t>
            </a:r>
          </a:p>
        </p:txBody>
      </p:sp>
      <p:graphicFrame>
        <p:nvGraphicFramePr>
          <p:cNvPr id="7" name="TextBox 3">
            <a:extLst>
              <a:ext uri="{FF2B5EF4-FFF2-40B4-BE49-F238E27FC236}">
                <a16:creationId xmlns:a16="http://schemas.microsoft.com/office/drawing/2014/main" id="{7ECE6F1A-F55F-A479-AB03-9758EACA4A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445414"/>
              </p:ext>
            </p:extLst>
          </p:nvPr>
        </p:nvGraphicFramePr>
        <p:xfrm>
          <a:off x="942291" y="1725038"/>
          <a:ext cx="7259416" cy="2892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84794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64CB16-666E-B877-28EB-75B5A9E3C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D81CD-0FC8-67CB-23C5-7F9D2AE8AC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9553" y="874128"/>
            <a:ext cx="4744893" cy="779574"/>
          </a:xfrm>
        </p:spPr>
        <p:txBody>
          <a:bodyPr/>
          <a:lstStyle/>
          <a:p>
            <a:pPr algn="ctr"/>
            <a:r>
              <a:rPr lang="bg-BG" dirty="0"/>
              <a:t>ИЗТОЧНИЦИ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608686-E4E5-8EB3-A361-35EED263E0CA}"/>
              </a:ext>
            </a:extLst>
          </p:cNvPr>
          <p:cNvSpPr txBox="1"/>
          <p:nvPr/>
        </p:nvSpPr>
        <p:spPr>
          <a:xfrm>
            <a:off x="589546" y="1653702"/>
            <a:ext cx="8482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/>
              <a:t>В дипломната работа са използвани общо 29 източника, от които 7 са научни публикации, а 22 </a:t>
            </a:r>
            <a:r>
              <a:rPr lang="en-US" noProof="0" dirty="0"/>
              <a:t>-</a:t>
            </a:r>
            <a:r>
              <a:rPr lang="bg-BG" noProof="0" dirty="0"/>
              <a:t> статии и техническа документация от интернет.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6E1CB9-C78E-8523-CF4C-DA4AF7ABB29A}"/>
              </a:ext>
            </a:extLst>
          </p:cNvPr>
          <p:cNvSpPr txBox="1"/>
          <p:nvPr/>
        </p:nvSpPr>
        <p:spPr>
          <a:xfrm>
            <a:off x="589545" y="2297391"/>
            <a:ext cx="8482264" cy="2637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bg-BG" dirty="0"/>
              <a:t>Някои от тях са:</a:t>
            </a:r>
          </a:p>
          <a:p>
            <a:pPr>
              <a:lnSpc>
                <a:spcPct val="150000"/>
              </a:lnSpc>
            </a:pPr>
            <a:r>
              <a:rPr lang="en-US" dirty="0"/>
              <a:t>[1] D. Hou, „A Framework of Online Judge Systems for Assessing Programming</a:t>
            </a:r>
            <a:r>
              <a:rPr lang="bg-BG" dirty="0"/>
              <a:t> </a:t>
            </a:r>
            <a:r>
              <a:rPr lang="en-US" dirty="0"/>
              <a:t>Skills“.</a:t>
            </a:r>
          </a:p>
          <a:p>
            <a:pPr>
              <a:lnSpc>
                <a:spcPct val="150000"/>
              </a:lnSpc>
            </a:pPr>
            <a:r>
              <a:rPr lang="en-US" dirty="0"/>
              <a:t>[2] TianPan.co, „Designing Online Judge or </a:t>
            </a:r>
            <a:r>
              <a:rPr lang="en-US" dirty="0" err="1"/>
              <a:t>Leetcode</a:t>
            </a:r>
            <a:r>
              <a:rPr lang="en-US" dirty="0"/>
              <a:t>“ TianPan.co.</a:t>
            </a:r>
            <a:endParaRPr lang="bg-BG" dirty="0"/>
          </a:p>
          <a:p>
            <a:pPr>
              <a:lnSpc>
                <a:spcPct val="150000"/>
              </a:lnSpc>
            </a:pPr>
            <a:r>
              <a:rPr lang="en-US" dirty="0"/>
              <a:t>[3] K. Liu, Y. Han, J. M. Zhang, Z. Chen, F. Sarro, M. Harman, G. Huang </a:t>
            </a:r>
            <a:r>
              <a:rPr lang="bg-BG" dirty="0"/>
              <a:t>и </a:t>
            </a:r>
            <a:r>
              <a:rPr lang="en-US" dirty="0"/>
              <a:t>Y. Ma, „Who Judges the Judge: An Empirical Study on Online Judge Tests“.</a:t>
            </a:r>
          </a:p>
          <a:p>
            <a:pPr>
              <a:lnSpc>
                <a:spcPct val="150000"/>
              </a:lnSpc>
            </a:pPr>
            <a:r>
              <a:rPr lang="en-US" dirty="0"/>
              <a:t>[4] Y. </a:t>
            </a:r>
            <a:r>
              <a:rPr lang="en-US" dirty="0" err="1"/>
              <a:t>Watanobe</a:t>
            </a:r>
            <a:r>
              <a:rPr lang="en-US" dirty="0"/>
              <a:t>, M. M. Rahman, T. Matsumoto, U. K. Rage </a:t>
            </a:r>
            <a:r>
              <a:rPr lang="bg-BG" dirty="0"/>
              <a:t>и </a:t>
            </a:r>
            <a:r>
              <a:rPr lang="en-US" dirty="0"/>
              <a:t>P. Ravikumar, „Online Judge System: Requirements, Architecture, and Experiences“.</a:t>
            </a:r>
          </a:p>
          <a:p>
            <a:pPr>
              <a:lnSpc>
                <a:spcPct val="150000"/>
              </a:lnSpc>
            </a:pPr>
            <a:r>
              <a:rPr lang="en-US" dirty="0"/>
              <a:t>[5] M. Girardin, „What Is </a:t>
            </a:r>
            <a:r>
              <a:rPr lang="en-US" dirty="0" err="1"/>
              <a:t>LeetCode</a:t>
            </a:r>
            <a:r>
              <a:rPr lang="en-US" dirty="0"/>
              <a:t>?,“ Forage.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14991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79CD4-AA19-D6F6-7BCC-FD3934D5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4038" y="1621323"/>
            <a:ext cx="6455924" cy="1900854"/>
          </a:xfrm>
        </p:spPr>
        <p:txBody>
          <a:bodyPr wrap="square" anchor="b">
            <a:noAutofit/>
          </a:bodyPr>
          <a:lstStyle/>
          <a:p>
            <a:pPr>
              <a:lnSpc>
                <a:spcPct val="90000"/>
              </a:lnSpc>
            </a:pPr>
            <a:r>
              <a:rPr lang="bg-BG" sz="6600" dirty="0"/>
              <a:t>БЛАГОДАРЯ ЗА ВНИМАНИЕТО</a:t>
            </a:r>
            <a:r>
              <a:rPr lang="en-US" sz="6600" dirty="0"/>
              <a:t>!</a:t>
            </a:r>
            <a:endParaRPr lang="bg-BG" sz="6600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69923E3F-6B89-DF7D-624E-B37E052D1707}"/>
              </a:ext>
            </a:extLst>
          </p:cNvPr>
          <p:cNvSpPr txBox="1">
            <a:spLocks/>
          </p:cNvSpPr>
          <p:nvPr/>
        </p:nvSpPr>
        <p:spPr>
          <a:xfrm>
            <a:off x="175462" y="3722637"/>
            <a:ext cx="2418581" cy="1356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bg-BG" sz="1600" b="1" dirty="0"/>
              <a:t>Дипломант</a:t>
            </a:r>
            <a:r>
              <a:rPr lang="bg-BG" sz="1600" dirty="0"/>
              <a:t>: </a:t>
            </a:r>
          </a:p>
          <a:p>
            <a:pPr algn="l"/>
            <a:r>
              <a:rPr lang="bg-BG" sz="1600" dirty="0"/>
              <a:t>Светослав Михайлов</a:t>
            </a:r>
          </a:p>
          <a:p>
            <a:pPr algn="l"/>
            <a:r>
              <a:rPr lang="bg-BG" sz="1600" dirty="0"/>
              <a:t>Редовно обучение</a:t>
            </a:r>
          </a:p>
          <a:p>
            <a:pPr algn="l"/>
            <a:r>
              <a:rPr lang="bg-BG" sz="1600" dirty="0"/>
              <a:t>Фак. № 46592р</a:t>
            </a:r>
          </a:p>
        </p:txBody>
      </p:sp>
    </p:spTree>
    <p:extLst>
      <p:ext uri="{BB962C8B-B14F-4D97-AF65-F5344CB8AC3E}">
        <p14:creationId xmlns:p14="http://schemas.microsoft.com/office/powerpoint/2010/main" val="515280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1FFE6-DC64-7845-8726-B9853CABE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0930" y="234951"/>
            <a:ext cx="6642139" cy="594452"/>
          </a:xfrm>
        </p:spPr>
        <p:txBody>
          <a:bodyPr/>
          <a:lstStyle/>
          <a:p>
            <a:r>
              <a:rPr lang="bg-BG" dirty="0"/>
              <a:t>Характеристики на дипломната работа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28D6D95-E5BC-B859-4995-A027CEF1E4EE}"/>
              </a:ext>
            </a:extLst>
          </p:cNvPr>
          <p:cNvGrpSpPr>
            <a:grpSpLocks/>
          </p:cNvGrpSpPr>
          <p:nvPr/>
        </p:nvGrpSpPr>
        <p:grpSpPr>
          <a:xfrm>
            <a:off x="1250930" y="942510"/>
            <a:ext cx="6642139" cy="3966039"/>
            <a:chOff x="2995300" y="539750"/>
            <a:chExt cx="3170609" cy="4064000"/>
          </a:xfrm>
          <a:solidFill>
            <a:schemeClr val="accent1">
              <a:lumMod val="50000"/>
            </a:schemeClr>
          </a:solidFill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DF4DCF2-672C-78F5-517C-1F58B7DA4B9D}"/>
                </a:ext>
              </a:extLst>
            </p:cNvPr>
            <p:cNvSpPr>
              <a:spLocks/>
            </p:cNvSpPr>
            <p:nvPr/>
          </p:nvSpPr>
          <p:spPr>
            <a:xfrm>
              <a:off x="2995300" y="539750"/>
              <a:ext cx="3170609" cy="4064000"/>
            </a:xfrm>
            <a:prstGeom prst="rect">
              <a:avLst/>
            </a:prstGeom>
            <a:grpFill/>
          </p:spPr>
          <p:txBody>
            <a:bodyPr/>
            <a:lstStyle/>
            <a:p>
              <a:endParaRPr lang="bg-BG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5FA35EE-909D-F5B1-A02C-8C92E62A7193}"/>
                </a:ext>
              </a:extLst>
            </p:cNvPr>
            <p:cNvSpPr>
              <a:spLocks/>
            </p:cNvSpPr>
            <p:nvPr/>
          </p:nvSpPr>
          <p:spPr>
            <a:xfrm>
              <a:off x="4071560" y="573701"/>
              <a:ext cx="1998285" cy="903792"/>
            </a:xfrm>
            <a:custGeom>
              <a:avLst/>
              <a:gdLst>
                <a:gd name="connsiteX0" fmla="*/ 0 w 1998285"/>
                <a:gd name="connsiteY0" fmla="*/ 0 h 903792"/>
                <a:gd name="connsiteX1" fmla="*/ 1998285 w 1998285"/>
                <a:gd name="connsiteY1" fmla="*/ 0 h 903792"/>
                <a:gd name="connsiteX2" fmla="*/ 1998285 w 1998285"/>
                <a:gd name="connsiteY2" fmla="*/ 903792 h 903792"/>
                <a:gd name="connsiteX3" fmla="*/ 0 w 1998285"/>
                <a:gd name="connsiteY3" fmla="*/ 903792 h 903792"/>
                <a:gd name="connsiteX4" fmla="*/ 0 w 1998285"/>
                <a:gd name="connsiteY4" fmla="*/ 0 h 90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8285" h="903792">
                  <a:moveTo>
                    <a:pt x="0" y="0"/>
                  </a:moveTo>
                  <a:lnTo>
                    <a:pt x="1998285" y="0"/>
                  </a:lnTo>
                  <a:lnTo>
                    <a:pt x="1998285" y="903792"/>
                  </a:lnTo>
                  <a:lnTo>
                    <a:pt x="0" y="90379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36000" lvl="1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g-BG" kern="1200" noProof="0" dirty="0"/>
                <a:t>Разработка на система за автоматизирана проверка и оценяване на програмен код в университетска среда.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6499A42-0258-E315-46D0-4641CEB8995A}"/>
                </a:ext>
              </a:extLst>
            </p:cNvPr>
            <p:cNvSpPr>
              <a:spLocks/>
            </p:cNvSpPr>
            <p:nvPr/>
          </p:nvSpPr>
          <p:spPr>
            <a:xfrm>
              <a:off x="3080742" y="573701"/>
              <a:ext cx="894754" cy="903792"/>
            </a:xfrm>
            <a:prstGeom prst="rect">
              <a:avLst/>
            </a:prstGeom>
            <a:grpFill/>
            <a:ln w="19050"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bg-BG" sz="2000" b="1" dirty="0"/>
                <a:t>ЦЕЛ</a:t>
              </a: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DE538CA-4FB4-D280-D1CC-62888728FF86}"/>
                </a:ext>
              </a:extLst>
            </p:cNvPr>
            <p:cNvSpPr>
              <a:spLocks/>
            </p:cNvSpPr>
            <p:nvPr/>
          </p:nvSpPr>
          <p:spPr>
            <a:xfrm>
              <a:off x="3080742" y="1593394"/>
              <a:ext cx="1998285" cy="903792"/>
            </a:xfrm>
            <a:custGeom>
              <a:avLst/>
              <a:gdLst>
                <a:gd name="connsiteX0" fmla="*/ 0 w 1998285"/>
                <a:gd name="connsiteY0" fmla="*/ 0 h 903792"/>
                <a:gd name="connsiteX1" fmla="*/ 1998285 w 1998285"/>
                <a:gd name="connsiteY1" fmla="*/ 0 h 903792"/>
                <a:gd name="connsiteX2" fmla="*/ 1998285 w 1998285"/>
                <a:gd name="connsiteY2" fmla="*/ 903792 h 903792"/>
                <a:gd name="connsiteX3" fmla="*/ 0 w 1998285"/>
                <a:gd name="connsiteY3" fmla="*/ 903792 h 903792"/>
                <a:gd name="connsiteX4" fmla="*/ 0 w 1998285"/>
                <a:gd name="connsiteY4" fmla="*/ 0 h 90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8285" h="903792">
                  <a:moveTo>
                    <a:pt x="0" y="0"/>
                  </a:moveTo>
                  <a:lnTo>
                    <a:pt x="1998285" y="0"/>
                  </a:lnTo>
                  <a:lnTo>
                    <a:pt x="1998285" y="903792"/>
                  </a:lnTo>
                  <a:lnTo>
                    <a:pt x="0" y="9037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lvl="4" algn="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bg-BG" kern="1200" noProof="0" dirty="0"/>
                <a:t>Системи за автоматизирано оценяване на студентски програмни задачи.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4B4B5D5-6E99-3303-0E66-03BD33DCDCCE}"/>
                </a:ext>
              </a:extLst>
            </p:cNvPr>
            <p:cNvSpPr>
              <a:spLocks/>
            </p:cNvSpPr>
            <p:nvPr/>
          </p:nvSpPr>
          <p:spPr>
            <a:xfrm>
              <a:off x="5168503" y="1593394"/>
              <a:ext cx="894754" cy="903792"/>
            </a:xfrm>
            <a:prstGeom prst="rect">
              <a:avLst/>
            </a:prstGeom>
            <a:grpFill/>
            <a:ln w="19050"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bg-BG" sz="2000" b="1" dirty="0"/>
                <a:t>ПРЕДМЕТ</a:t>
              </a:r>
              <a:endParaRPr lang="bg-BG" b="1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CC60A4C-7EC8-F994-D327-36AA66BA36D7}"/>
                </a:ext>
              </a:extLst>
            </p:cNvPr>
            <p:cNvSpPr>
              <a:spLocks/>
            </p:cNvSpPr>
            <p:nvPr/>
          </p:nvSpPr>
          <p:spPr>
            <a:xfrm>
              <a:off x="4064972" y="2646312"/>
              <a:ext cx="1998285" cy="903792"/>
            </a:xfrm>
            <a:custGeom>
              <a:avLst/>
              <a:gdLst>
                <a:gd name="connsiteX0" fmla="*/ 0 w 1998285"/>
                <a:gd name="connsiteY0" fmla="*/ 0 h 903792"/>
                <a:gd name="connsiteX1" fmla="*/ 1998285 w 1998285"/>
                <a:gd name="connsiteY1" fmla="*/ 0 h 903792"/>
                <a:gd name="connsiteX2" fmla="*/ 1998285 w 1998285"/>
                <a:gd name="connsiteY2" fmla="*/ 903792 h 903792"/>
                <a:gd name="connsiteX3" fmla="*/ 0 w 1998285"/>
                <a:gd name="connsiteY3" fmla="*/ 903792 h 903792"/>
                <a:gd name="connsiteX4" fmla="*/ 0 w 1998285"/>
                <a:gd name="connsiteY4" fmla="*/ 0 h 90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8285" h="903792">
                  <a:moveTo>
                    <a:pt x="0" y="0"/>
                  </a:moveTo>
                  <a:lnTo>
                    <a:pt x="1998285" y="0"/>
                  </a:lnTo>
                  <a:lnTo>
                    <a:pt x="1998285" y="903792"/>
                  </a:lnTo>
                  <a:lnTo>
                    <a:pt x="0" y="90379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36000" lvl="0" indent="0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bg-BG" kern="1200" noProof="0" dirty="0"/>
                <a:t>Разработена пилотна уеб-базирана система с REST архитектура и интеграция с Judge0.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BBE5E71-7ACB-A80F-C4E4-8F81A8B760C3}"/>
                </a:ext>
              </a:extLst>
            </p:cNvPr>
            <p:cNvSpPr>
              <a:spLocks/>
            </p:cNvSpPr>
            <p:nvPr/>
          </p:nvSpPr>
          <p:spPr>
            <a:xfrm>
              <a:off x="3080742" y="2646312"/>
              <a:ext cx="894754" cy="903792"/>
            </a:xfrm>
            <a:prstGeom prst="rect">
              <a:avLst/>
            </a:prstGeom>
            <a:grpFill/>
            <a:ln w="19050"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bg-BG" sz="2000" b="1" dirty="0"/>
                <a:t>ОБЕКТ</a:t>
              </a:r>
              <a:endParaRPr lang="bg-BG" b="1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B584911-79B3-8657-4F45-DA1E50E4F211}"/>
                </a:ext>
              </a:extLst>
            </p:cNvPr>
            <p:cNvSpPr>
              <a:spLocks/>
            </p:cNvSpPr>
            <p:nvPr/>
          </p:nvSpPr>
          <p:spPr>
            <a:xfrm>
              <a:off x="3080742" y="3666004"/>
              <a:ext cx="1998285" cy="903792"/>
            </a:xfrm>
            <a:custGeom>
              <a:avLst/>
              <a:gdLst>
                <a:gd name="connsiteX0" fmla="*/ 0 w 1998285"/>
                <a:gd name="connsiteY0" fmla="*/ 0 h 903792"/>
                <a:gd name="connsiteX1" fmla="*/ 1998285 w 1998285"/>
                <a:gd name="connsiteY1" fmla="*/ 0 h 903792"/>
                <a:gd name="connsiteX2" fmla="*/ 1998285 w 1998285"/>
                <a:gd name="connsiteY2" fmla="*/ 903792 h 903792"/>
                <a:gd name="connsiteX3" fmla="*/ 0 w 1998285"/>
                <a:gd name="connsiteY3" fmla="*/ 903792 h 903792"/>
                <a:gd name="connsiteX4" fmla="*/ 0 w 1998285"/>
                <a:gd name="connsiteY4" fmla="*/ 0 h 90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8285" h="903792">
                  <a:moveTo>
                    <a:pt x="0" y="0"/>
                  </a:moveTo>
                  <a:lnTo>
                    <a:pt x="1998285" y="0"/>
                  </a:lnTo>
                  <a:lnTo>
                    <a:pt x="1998285" y="903792"/>
                  </a:lnTo>
                  <a:lnTo>
                    <a:pt x="0" y="9037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0" lvl="0" indent="0" algn="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bg-BG" kern="1200" noProof="0" dirty="0"/>
                <a:t>Анализ на съществуващи решения, проектиране, разработка и тестване на система в реална среда.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0F3D1C2-DCD4-B62A-22B0-5BB98ACEC44C}"/>
                </a:ext>
              </a:extLst>
            </p:cNvPr>
            <p:cNvSpPr>
              <a:spLocks/>
            </p:cNvSpPr>
            <p:nvPr/>
          </p:nvSpPr>
          <p:spPr>
            <a:xfrm>
              <a:off x="5164469" y="3666004"/>
              <a:ext cx="894754" cy="903792"/>
            </a:xfrm>
            <a:prstGeom prst="rect">
              <a:avLst/>
            </a:prstGeom>
            <a:grpFill/>
            <a:ln w="19050"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bg-BG" sz="2000" b="1" dirty="0"/>
                <a:t>МЕТОДИ</a:t>
              </a:r>
              <a:endParaRPr lang="bg-BG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9687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113D5-A748-332E-B7AA-1CB5B872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bg-BG" dirty="0"/>
              <a:t>ЗАДАЧИ</a:t>
            </a:r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1DCC5B3A-73E5-9DBD-C461-02BBC6052E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2980125"/>
              </p:ext>
            </p:extLst>
          </p:nvPr>
        </p:nvGraphicFramePr>
        <p:xfrm>
          <a:off x="872415" y="1279965"/>
          <a:ext cx="7399170" cy="28551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90569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686A6-E798-64BD-81BB-54B53DE28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248" y="173850"/>
            <a:ext cx="6651752" cy="576000"/>
          </a:xfrm>
        </p:spPr>
        <p:txBody>
          <a:bodyPr/>
          <a:lstStyle/>
          <a:p>
            <a:r>
              <a:rPr lang="bg-BG" dirty="0"/>
              <a:t>ПЪРВА ГЛАВА. </a:t>
            </a:r>
            <a:r>
              <a:rPr lang="ru-RU" dirty="0"/>
              <a:t>СИСТЕМАТИЧЕН ПРЕГЛЕД НА ПРЕДМЕТНАТА</a:t>
            </a:r>
            <a:br>
              <a:rPr lang="ru-RU" dirty="0"/>
            </a:br>
            <a:r>
              <a:rPr lang="ru-RU" dirty="0"/>
              <a:t>ОБЛАСТ</a:t>
            </a:r>
            <a:endParaRPr lang="bg-BG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ECC4026-FA90-95AE-A305-6740067B32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0725279"/>
              </p:ext>
            </p:extLst>
          </p:nvPr>
        </p:nvGraphicFramePr>
        <p:xfrm>
          <a:off x="628767" y="1859364"/>
          <a:ext cx="8363675" cy="2807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2802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E109AE-FC18-EF8D-1E68-1B56C051A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Функционален модел</a:t>
            </a:r>
          </a:p>
        </p:txBody>
      </p:sp>
      <p:pic>
        <p:nvPicPr>
          <p:cNvPr id="4" name="Picture 3" descr="A diagram of a software system&#10;&#10;Description automatically generated">
            <a:extLst>
              <a:ext uri="{FF2B5EF4-FFF2-40B4-BE49-F238E27FC236}">
                <a16:creationId xmlns:a16="http://schemas.microsoft.com/office/drawing/2014/main" id="{4150315C-0A23-5A31-E1C2-40B9CE039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135" y="1331487"/>
            <a:ext cx="6115580" cy="24805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6653DE-D188-4C99-0DFB-F068D08F6CF8}"/>
              </a:ext>
            </a:extLst>
          </p:cNvPr>
          <p:cNvSpPr txBox="1"/>
          <p:nvPr/>
        </p:nvSpPr>
        <p:spPr>
          <a:xfrm>
            <a:off x="933854" y="75947"/>
            <a:ext cx="14446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ПЪРВА ГЛАВА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345617-4FF3-8F03-5BDA-A4E20DB4D55E}"/>
              </a:ext>
            </a:extLst>
          </p:cNvPr>
          <p:cNvSpPr txBox="1"/>
          <p:nvPr/>
        </p:nvSpPr>
        <p:spPr>
          <a:xfrm>
            <a:off x="2620659" y="3924694"/>
            <a:ext cx="3902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i="1" dirty="0"/>
              <a:t>Фиг 1.2 Работен процес на типична </a:t>
            </a:r>
            <a:r>
              <a:rPr lang="en-US" i="1" dirty="0"/>
              <a:t>OJS</a:t>
            </a:r>
          </a:p>
        </p:txBody>
      </p:sp>
    </p:spTree>
    <p:extLst>
      <p:ext uri="{BB962C8B-B14F-4D97-AF65-F5344CB8AC3E}">
        <p14:creationId xmlns:p14="http://schemas.microsoft.com/office/powerpoint/2010/main" val="1835186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73E6A-1D5D-05D2-55F9-81F7768C0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081646-AA7D-AF97-9FF5-AD8B6F33B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Архитектурен модел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67718E-6F73-2DA7-E2ED-008D7083E605}"/>
              </a:ext>
            </a:extLst>
          </p:cNvPr>
          <p:cNvSpPr txBox="1"/>
          <p:nvPr/>
        </p:nvSpPr>
        <p:spPr>
          <a:xfrm>
            <a:off x="933854" y="75947"/>
            <a:ext cx="14446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ПЪРВА ГЛАВА</a:t>
            </a:r>
          </a:p>
        </p:txBody>
      </p:sp>
      <p:pic>
        <p:nvPicPr>
          <p:cNvPr id="2" name="Picture 1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BD89997D-E5EB-584F-C55D-8D6789658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599" y="1391614"/>
            <a:ext cx="7310652" cy="23602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E32A73-487B-A981-B61F-FC0DF5D2930B}"/>
              </a:ext>
            </a:extLst>
          </p:cNvPr>
          <p:cNvSpPr txBox="1"/>
          <p:nvPr/>
        </p:nvSpPr>
        <p:spPr>
          <a:xfrm>
            <a:off x="2841720" y="3996884"/>
            <a:ext cx="3460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i="1" dirty="0"/>
              <a:t>Фиг 1.3 Основни компоненти на OJS</a:t>
            </a:r>
          </a:p>
        </p:txBody>
      </p:sp>
    </p:spTree>
    <p:extLst>
      <p:ext uri="{BB962C8B-B14F-4D97-AF65-F5344CB8AC3E}">
        <p14:creationId xmlns:p14="http://schemas.microsoft.com/office/powerpoint/2010/main" val="3081080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83138-FCD5-E319-6C2C-CE7BCC701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5236F1-E0F2-1C72-130C-E1938C7BE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125" y="229835"/>
            <a:ext cx="7441599" cy="557585"/>
          </a:xfrm>
        </p:spPr>
        <p:txBody>
          <a:bodyPr/>
          <a:lstStyle/>
          <a:p>
            <a:r>
              <a:rPr lang="bg-BG" noProof="0" dirty="0"/>
              <a:t>Сравнителен анализ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300B5B-DC81-2B82-4600-DDD1189526BB}"/>
              </a:ext>
            </a:extLst>
          </p:cNvPr>
          <p:cNvSpPr txBox="1"/>
          <p:nvPr/>
        </p:nvSpPr>
        <p:spPr>
          <a:xfrm>
            <a:off x="933854" y="75947"/>
            <a:ext cx="14446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ПЪРВА ГЛАВА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801EC5-AA55-92EA-2167-8948F1ABAB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7619599"/>
              </p:ext>
            </p:extLst>
          </p:nvPr>
        </p:nvGraphicFramePr>
        <p:xfrm>
          <a:off x="1443515" y="1312677"/>
          <a:ext cx="6256820" cy="3754876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564205">
                  <a:extLst>
                    <a:ext uri="{9D8B030D-6E8A-4147-A177-3AD203B41FA5}">
                      <a16:colId xmlns:a16="http://schemas.microsoft.com/office/drawing/2014/main" val="2482692816"/>
                    </a:ext>
                  </a:extLst>
                </a:gridCol>
                <a:gridCol w="1564205">
                  <a:extLst>
                    <a:ext uri="{9D8B030D-6E8A-4147-A177-3AD203B41FA5}">
                      <a16:colId xmlns:a16="http://schemas.microsoft.com/office/drawing/2014/main" val="764468259"/>
                    </a:ext>
                  </a:extLst>
                </a:gridCol>
                <a:gridCol w="1564205">
                  <a:extLst>
                    <a:ext uri="{9D8B030D-6E8A-4147-A177-3AD203B41FA5}">
                      <a16:colId xmlns:a16="http://schemas.microsoft.com/office/drawing/2014/main" val="3895764552"/>
                    </a:ext>
                  </a:extLst>
                </a:gridCol>
                <a:gridCol w="1564205">
                  <a:extLst>
                    <a:ext uri="{9D8B030D-6E8A-4147-A177-3AD203B41FA5}">
                      <a16:colId xmlns:a16="http://schemas.microsoft.com/office/drawing/2014/main" val="1591439774"/>
                    </a:ext>
                  </a:extLst>
                </a:gridCol>
              </a:tblGrid>
              <a:tr h="17256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bg-BG" sz="600" kern="100" dirty="0">
                          <a:effectLst/>
                        </a:rPr>
                        <a:t>Критерий</a:t>
                      </a:r>
                      <a:endParaRPr lang="en-US" sz="7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bg-BG" sz="600" kern="100">
                          <a:effectLst/>
                        </a:rPr>
                        <a:t>LeetCode</a:t>
                      </a:r>
                      <a:endParaRPr lang="en-US" sz="7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bg-BG" sz="600" kern="100">
                          <a:effectLst/>
                        </a:rPr>
                        <a:t>HackerRank</a:t>
                      </a:r>
                      <a:endParaRPr lang="en-US" sz="7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buNone/>
                      </a:pPr>
                      <a:r>
                        <a:rPr lang="bg-BG" sz="600" kern="100">
                          <a:effectLst/>
                        </a:rPr>
                        <a:t>SoftUni Judge</a:t>
                      </a:r>
                      <a:endParaRPr lang="en-US" sz="7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635742"/>
                  </a:ext>
                </a:extLst>
              </a:tr>
              <a:tr h="578501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Целева аудитория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Средно напреднали и напреднали програмисти, търсещи работа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Широка аудитория – от начинаещи до професионалисти и работодатели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Начинаещи и учащи се в структуриран образователен контекст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8103867"/>
                  </a:ext>
                </a:extLst>
              </a:tr>
              <a:tr h="578501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 dirty="0">
                          <a:effectLst/>
                        </a:rPr>
                        <a:t>Основни функционалности</a:t>
                      </a:r>
                      <a:endParaRPr lang="en-US" sz="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Задачи по алгоритми и структури от данни, интервю симулации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Предизвикателства по различни теми, включително AI и бази данни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Оценка на задачи от курсове, теоретични и практически упражнения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5967671"/>
                  </a:ext>
                </a:extLst>
              </a:tr>
              <a:tr h="578501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Поддържани езици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18 програмни езика (вкл. C++, Python, Java, др.)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Над 20 езика, включително редки като Perl и Swift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Около 5 езика, включително C#, Java, Python, част от техните пътеки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7674903"/>
                  </a:ext>
                </a:extLst>
              </a:tr>
              <a:tr h="42940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UX/UI качество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Модерен и интуитивен интерфейс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 dirty="0">
                          <a:effectLst/>
                        </a:rPr>
                        <a:t>Добър интерфейс, но понякога объркващ за нови потребители</a:t>
                      </a:r>
                      <a:endParaRPr lang="en-US" sz="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Базов интерфейс, по-подходящ за образователна среда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2713038"/>
                  </a:ext>
                </a:extLst>
              </a:tr>
              <a:tr h="42091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Вид достъп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 dirty="0">
                          <a:effectLst/>
                        </a:rPr>
                        <a:t>Безплатен с платен </a:t>
                      </a:r>
                      <a:r>
                        <a:rPr lang="bg-BG" sz="700" kern="100" dirty="0" err="1">
                          <a:effectLst/>
                        </a:rPr>
                        <a:t>премиум</a:t>
                      </a:r>
                      <a:r>
                        <a:rPr lang="bg-BG" sz="700" kern="100" dirty="0">
                          <a:effectLst/>
                        </a:rPr>
                        <a:t> план</a:t>
                      </a:r>
                      <a:endParaRPr lang="en-US" sz="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 dirty="0">
                          <a:effectLst/>
                        </a:rPr>
                        <a:t>Безплатен с платен </a:t>
                      </a:r>
                      <a:r>
                        <a:rPr lang="bg-BG" sz="700" kern="100" dirty="0" err="1">
                          <a:effectLst/>
                        </a:rPr>
                        <a:t>премиум</a:t>
                      </a:r>
                      <a:r>
                        <a:rPr lang="bg-BG" sz="700" kern="100" dirty="0">
                          <a:effectLst/>
                        </a:rPr>
                        <a:t> план</a:t>
                      </a:r>
                      <a:endParaRPr lang="en-US" sz="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Безплатен (при записване в курсове на SoftUni)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6484718"/>
                  </a:ext>
                </a:extLst>
              </a:tr>
              <a:tr h="42940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Други предимства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Симулиране на интервюта, статистики за напредъка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Използва се от работодатели за подбор, предлага сертификати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 dirty="0">
                          <a:effectLst/>
                        </a:rPr>
                        <a:t>Ясни образователни пътеки, комбинира теория и практика</a:t>
                      </a:r>
                      <a:endParaRPr lang="en-US" sz="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5976578"/>
                  </a:ext>
                </a:extLst>
              </a:tr>
              <a:tr h="567083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 dirty="0">
                          <a:effectLst/>
                        </a:rPr>
                        <a:t>Основни недостатъци и ограничения</a:t>
                      </a:r>
                      <a:endParaRPr lang="en-US" sz="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>
                          <a:effectLst/>
                        </a:rPr>
                        <a:t>Ограничени обяснения за начинаещи, платен достъп до част от съдържанието</a:t>
                      </a:r>
                      <a:endParaRPr lang="en-US" sz="800" kern="1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 dirty="0">
                          <a:effectLst/>
                        </a:rPr>
                        <a:t>Нерядко неясни формулировки на задачи, трудност в </a:t>
                      </a:r>
                      <a:r>
                        <a:rPr lang="bg-BG" sz="700" kern="100" dirty="0" err="1">
                          <a:effectLst/>
                        </a:rPr>
                        <a:t>дебъгването</a:t>
                      </a:r>
                      <a:endParaRPr lang="en-US" sz="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bg-BG" sz="700" kern="100" dirty="0">
                          <a:effectLst/>
                        </a:rPr>
                        <a:t>Ограничен езиков избор, не толкова предизвикателна като конкурентите</a:t>
                      </a:r>
                      <a:endParaRPr lang="en-US" sz="800" kern="1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ptos" panose="020B0004020202020204" pitchFamily="34" charset="0"/>
                      </a:endParaRPr>
                    </a:p>
                  </a:txBody>
                  <a:tcPr marL="34976" marR="34976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52030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7864386-A409-D9E8-3C4B-35E8F01D5666}"/>
              </a:ext>
            </a:extLst>
          </p:cNvPr>
          <p:cNvSpPr txBox="1"/>
          <p:nvPr/>
        </p:nvSpPr>
        <p:spPr>
          <a:xfrm>
            <a:off x="1965643" y="741701"/>
            <a:ext cx="5105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i="1" noProof="0" dirty="0"/>
              <a:t>Таблица 1.1 Сравнителен анализ на водещи платформи </a:t>
            </a:r>
          </a:p>
          <a:p>
            <a:pPr algn="ctr"/>
            <a:r>
              <a:rPr lang="bg-BG" i="1" noProof="0" dirty="0"/>
              <a:t>за автоматизирано оценяване на програмен код</a:t>
            </a:r>
          </a:p>
        </p:txBody>
      </p:sp>
    </p:spTree>
    <p:extLst>
      <p:ext uri="{BB962C8B-B14F-4D97-AF65-F5344CB8AC3E}">
        <p14:creationId xmlns:p14="http://schemas.microsoft.com/office/powerpoint/2010/main" val="380816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E26B6-42E4-7748-4537-D0352E03D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FB543-FF36-9C84-08DE-1BB069597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248" y="173850"/>
            <a:ext cx="6651752" cy="576000"/>
          </a:xfrm>
        </p:spPr>
        <p:txBody>
          <a:bodyPr/>
          <a:lstStyle/>
          <a:p>
            <a:r>
              <a:rPr lang="bg-BG" dirty="0"/>
              <a:t>ВТОРА ГЛАВА. </a:t>
            </a:r>
            <a:r>
              <a:rPr lang="ru-RU" dirty="0"/>
              <a:t>АНАЛИЗ И ПРОЕКТИРАНЕ НА ПИЛОТНА</a:t>
            </a:r>
            <a:br>
              <a:rPr lang="ru-RU" dirty="0"/>
            </a:br>
            <a:r>
              <a:rPr lang="ru-RU" dirty="0"/>
              <a:t>СИСТЕМА </a:t>
            </a:r>
            <a:endParaRPr lang="bg-BG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503790D-2CEF-D2A4-7752-2C36EF6AEB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2521078"/>
              </p:ext>
            </p:extLst>
          </p:nvPr>
        </p:nvGraphicFramePr>
        <p:xfrm>
          <a:off x="628767" y="1859364"/>
          <a:ext cx="8363675" cy="2807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2760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B9090-A244-99B0-13A9-14B0E2BE12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9EC639-0189-0E55-5E70-88E87967D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550" y="383724"/>
            <a:ext cx="5496900" cy="554863"/>
          </a:xfrm>
        </p:spPr>
        <p:txBody>
          <a:bodyPr/>
          <a:lstStyle/>
          <a:p>
            <a:r>
              <a:rPr lang="bg-BG" noProof="0" dirty="0"/>
              <a:t>Анализ на системата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0B0345-DFB4-1CF1-2A57-8208AB8606DC}"/>
              </a:ext>
            </a:extLst>
          </p:cNvPr>
          <p:cNvSpPr txBox="1"/>
          <p:nvPr/>
        </p:nvSpPr>
        <p:spPr>
          <a:xfrm>
            <a:off x="933854" y="75947"/>
            <a:ext cx="1420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ВТОРА ГЛАВА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056423-B02B-C721-0EAA-00F99DF687C1}"/>
              </a:ext>
            </a:extLst>
          </p:cNvPr>
          <p:cNvSpPr txBox="1"/>
          <p:nvPr/>
        </p:nvSpPr>
        <p:spPr>
          <a:xfrm>
            <a:off x="933854" y="1411936"/>
            <a:ext cx="7055796" cy="334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400" dirty="0"/>
              <a:t>Цел и обхват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400" dirty="0"/>
              <a:t>Заинтересовани страни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400" dirty="0"/>
              <a:t>Функционални изисквания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400" dirty="0"/>
              <a:t>Нефункционални изисквания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400" dirty="0"/>
              <a:t>База от данни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bg-BG" sz="2400" dirty="0"/>
              <a:t>Интерфейс и потребителско изживяване</a:t>
            </a:r>
          </a:p>
        </p:txBody>
      </p:sp>
    </p:spTree>
    <p:extLst>
      <p:ext uri="{BB962C8B-B14F-4D97-AF65-F5344CB8AC3E}">
        <p14:creationId xmlns:p14="http://schemas.microsoft.com/office/powerpoint/2010/main" val="375633596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3DBC58"/>
      </a:accent1>
      <a:accent2>
        <a:srgbClr val="98D2AA"/>
      </a:accent2>
      <a:accent3>
        <a:srgbClr val="CFF7CE"/>
      </a:accent3>
      <a:accent4>
        <a:srgbClr val="BEBEBE"/>
      </a:accent4>
      <a:accent5>
        <a:srgbClr val="0F4A36"/>
      </a:accent5>
      <a:accent6>
        <a:srgbClr val="9E9E9E"/>
      </a:accent6>
      <a:hlink>
        <a:srgbClr val="3DBC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786</TotalTime>
  <Words>1925</Words>
  <Application>Microsoft Office PowerPoint</Application>
  <PresentationFormat>On-screen Show (16:9)</PresentationFormat>
  <Paragraphs>222</Paragraphs>
  <Slides>18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Times New Roman</vt:lpstr>
      <vt:lpstr>Barlow Semi Condensed Medium</vt:lpstr>
      <vt:lpstr>Arial</vt:lpstr>
      <vt:lpstr>Courier New</vt:lpstr>
      <vt:lpstr>Roboto Condensed Light</vt:lpstr>
      <vt:lpstr>Barlow Semi Condensed</vt:lpstr>
      <vt:lpstr>Fjalla One</vt:lpstr>
      <vt:lpstr>Technology Consulting by Slidesgo</vt:lpstr>
      <vt:lpstr>PowerPoint Presentation</vt:lpstr>
      <vt:lpstr>Характеристики на дипломната работа</vt:lpstr>
      <vt:lpstr>ЗАДАЧИ</vt:lpstr>
      <vt:lpstr>ПЪРВА ГЛАВА. СИСТЕМАТИЧЕН ПРЕГЛЕД НА ПРЕДМЕТНАТА ОБЛАСТ</vt:lpstr>
      <vt:lpstr>Функционален модел</vt:lpstr>
      <vt:lpstr>Архитектурен модел</vt:lpstr>
      <vt:lpstr>Сравнителен анализ</vt:lpstr>
      <vt:lpstr>ВТОРА ГЛАВА. АНАЛИЗ И ПРОЕКТИРАНЕ НА ПИЛОТНА СИСТЕМА </vt:lpstr>
      <vt:lpstr>Анализ на системата</vt:lpstr>
      <vt:lpstr>Архитектура на системата</vt:lpstr>
      <vt:lpstr>ТРЕТА ГЛАВА. РАЗРАБОТВАНЕ И ОЦЕНКА НА ПИЛОТНАТА СИСТЕМА</vt:lpstr>
      <vt:lpstr>Технологично осигуряване</vt:lpstr>
      <vt:lpstr>Оценка на системата</vt:lpstr>
      <vt:lpstr>Анализ на резултатите и развитие</vt:lpstr>
      <vt:lpstr>Демо на системата</vt:lpstr>
      <vt:lpstr>ЗАКЛЮЧЕНИЕ</vt:lpstr>
      <vt:lpstr>ИЗТОЧНИЦИ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Svetoslav Mihaylov</cp:lastModifiedBy>
  <cp:revision>146</cp:revision>
  <dcterms:modified xsi:type="dcterms:W3CDTF">2025-07-01T08:36:16Z</dcterms:modified>
</cp:coreProperties>
</file>